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59" r:id="rId3"/>
    <p:sldId id="391" r:id="rId4"/>
    <p:sldId id="300" r:id="rId5"/>
    <p:sldId id="285" r:id="rId6"/>
    <p:sldId id="361" r:id="rId7"/>
    <p:sldId id="424" r:id="rId8"/>
    <p:sldId id="421" r:id="rId9"/>
    <p:sldId id="296" r:id="rId10"/>
    <p:sldId id="393" r:id="rId11"/>
    <p:sldId id="375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94" r:id="rId20"/>
    <p:sldId id="395" r:id="rId21"/>
    <p:sldId id="415" r:id="rId22"/>
    <p:sldId id="416" r:id="rId23"/>
    <p:sldId id="417" r:id="rId24"/>
    <p:sldId id="418" r:id="rId25"/>
    <p:sldId id="419" r:id="rId26"/>
    <p:sldId id="420" r:id="rId27"/>
    <p:sldId id="422" r:id="rId28"/>
    <p:sldId id="407" r:id="rId29"/>
    <p:sldId id="425" r:id="rId30"/>
    <p:sldId id="396" r:id="rId31"/>
    <p:sldId id="347" r:id="rId32"/>
    <p:sldId id="376" r:id="rId33"/>
    <p:sldId id="377" r:id="rId34"/>
    <p:sldId id="381" r:id="rId35"/>
    <p:sldId id="423" r:id="rId36"/>
    <p:sldId id="413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48" r:id="rId46"/>
    <p:sldId id="349" r:id="rId47"/>
    <p:sldId id="346" r:id="rId48"/>
    <p:sldId id="410" r:id="rId49"/>
    <p:sldId id="397" r:id="rId50"/>
    <p:sldId id="399" r:id="rId51"/>
    <p:sldId id="398" r:id="rId52"/>
    <p:sldId id="400" r:id="rId53"/>
    <p:sldId id="356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040"/>
    <a:srgbClr val="80000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9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97" b="0" i="0" u="none" strike="noStrike" baseline="0">
                <a:solidFill>
                  <a:srgbClr val="000000"/>
                </a:solidFill>
                <a:latin typeface="Geneva"/>
                <a:ea typeface="Geneva"/>
                <a:cs typeface="Geneva"/>
              </a:defRPr>
            </a:pPr>
            <a:endParaRPr lang="en-GB"/>
          </a:p>
        </c:rich>
      </c:tx>
      <c:layout>
        <c:manualLayout>
          <c:xMode val="edge"/>
          <c:yMode val="edge"/>
          <c:x val="0.49620251049520669"/>
          <c:y val="1.9316408318915294E-2"/>
        </c:manualLayout>
      </c:layout>
      <c:overlay val="0"/>
      <c:spPr>
        <a:noFill/>
        <a:ln w="1723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0730805636418798E-2"/>
          <c:y val="9.9554230219775705E-2"/>
          <c:w val="0.936708860759494"/>
          <c:h val="0.7756315007429419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ln w="2154">
              <a:solidFill>
                <a:srgbClr val="00ABEA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0000D4"/>
              </a:solidFill>
              <a:ln>
                <a:solidFill>
                  <a:srgbClr val="00ABEA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</c:v>
                </c:pt>
                <c:pt idx="1">
                  <c:v>15</c:v>
                </c:pt>
                <c:pt idx="2">
                  <c:v>45</c:v>
                </c:pt>
                <c:pt idx="3">
                  <c:v>135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555056"/>
        <c:axId val="86555600"/>
      </c:lineChart>
      <c:catAx>
        <c:axId val="86555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91" b="0" i="0" u="none" strike="noStrike" baseline="0">
                    <a:solidFill>
                      <a:srgbClr val="FF6600"/>
                    </a:solidFill>
                    <a:latin typeface="Helvetica Light"/>
                    <a:ea typeface="Helvetica Light"/>
                    <a:cs typeface="Helvetica Light"/>
                  </a:defRPr>
                </a:pPr>
                <a:r>
                  <a:rPr lang="en-GB"/>
                  <a:t>Time</a:t>
                </a:r>
              </a:p>
            </c:rich>
          </c:tx>
          <c:layout>
            <c:manualLayout>
              <c:xMode val="edge"/>
              <c:yMode val="edge"/>
              <c:x val="0.48607587181575779"/>
              <c:y val="0.93759283452797093"/>
            </c:manualLayout>
          </c:layout>
          <c:overlay val="0"/>
          <c:spPr>
            <a:noFill/>
            <a:ln w="17238">
              <a:noFill/>
            </a:ln>
          </c:spPr>
        </c:title>
        <c:numFmt formatCode="General" sourceLinked="0"/>
        <c:majorTickMark val="none"/>
        <c:minorTickMark val="none"/>
        <c:tickLblPos val="low"/>
        <c:spPr>
          <a:ln w="8618">
            <a:solidFill>
              <a:srgbClr val="DD0806"/>
            </a:solidFill>
            <a:prstDash val="solid"/>
          </a:ln>
        </c:spPr>
        <c:txPr>
          <a:bodyPr rot="0" vert="horz"/>
          <a:lstStyle/>
          <a:p>
            <a:pPr>
              <a:defRPr sz="1493" b="0" i="0" u="none" strike="noStrike" baseline="0">
                <a:solidFill>
                  <a:srgbClr val="DD0806"/>
                </a:solidFill>
                <a:latin typeface="Helvetica Light"/>
                <a:ea typeface="Helvetica Light"/>
                <a:cs typeface="Helvetica Light"/>
              </a:defRPr>
            </a:pPr>
            <a:endParaRPr lang="en-US"/>
          </a:p>
        </c:txPr>
        <c:crossAx val="86555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555600"/>
        <c:scaling>
          <c:orientation val="minMax"/>
        </c:scaling>
        <c:delete val="1"/>
        <c:axPos val="l"/>
        <c:majorGridlines/>
        <c:title>
          <c:tx>
            <c:rich>
              <a:bodyPr/>
              <a:lstStyle/>
              <a:p>
                <a:pPr>
                  <a:defRPr sz="1491" b="0" i="0" u="none" strike="noStrike" baseline="0">
                    <a:solidFill>
                      <a:srgbClr val="FF6600"/>
                    </a:solidFill>
                    <a:latin typeface="Helvetica Light"/>
                    <a:ea typeface="Helvetica Light"/>
                    <a:cs typeface="Helvetica Light"/>
                  </a:defRPr>
                </a:pPr>
                <a:r>
                  <a:rPr lang="en-GB"/>
                  <a:t>Data Size / Availability / Data Use </a:t>
                </a:r>
              </a:p>
            </c:rich>
          </c:tx>
          <c:layout>
            <c:manualLayout>
              <c:xMode val="edge"/>
              <c:yMode val="edge"/>
              <c:x val="1.9418394981794383E-3"/>
              <c:y val="0.10354130621564682"/>
            </c:manualLayout>
          </c:layout>
          <c:overlay val="0"/>
          <c:spPr>
            <a:noFill/>
            <a:ln w="17238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86555056"/>
        <c:crosses val="autoZero"/>
        <c:crossBetween val="between"/>
      </c:valAx>
      <c:spPr>
        <a:noFill/>
        <a:ln w="2533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56" b="0" i="0" u="none" strike="noStrike" baseline="0">
          <a:solidFill>
            <a:srgbClr val="000000"/>
          </a:solidFill>
          <a:latin typeface="Helvetica Light"/>
          <a:ea typeface="Helvetica Light"/>
          <a:cs typeface="Helvetica Ligh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97" b="0" i="0" u="none" strike="noStrike" baseline="0">
                <a:solidFill>
                  <a:srgbClr val="000000"/>
                </a:solidFill>
                <a:latin typeface="Geneva"/>
                <a:ea typeface="Geneva"/>
                <a:cs typeface="Geneva"/>
              </a:defRPr>
            </a:pPr>
            <a:endParaRPr lang="en-GB"/>
          </a:p>
        </c:rich>
      </c:tx>
      <c:layout>
        <c:manualLayout>
          <c:xMode val="edge"/>
          <c:yMode val="edge"/>
          <c:x val="0.49620251049520669"/>
          <c:y val="1.9316408318915294E-2"/>
        </c:manualLayout>
      </c:layout>
      <c:overlay val="0"/>
      <c:spPr>
        <a:noFill/>
        <a:ln w="1723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149422469368299"/>
          <c:y val="9.9554230219775705E-2"/>
          <c:w val="0.86594547308478798"/>
          <c:h val="0.7756315007429419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ln w="2154">
              <a:solidFill>
                <a:srgbClr val="00ABEA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0000D4"/>
              </a:solidFill>
              <a:ln>
                <a:solidFill>
                  <a:srgbClr val="00ABEA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</c:v>
                </c:pt>
                <c:pt idx="1">
                  <c:v>15</c:v>
                </c:pt>
                <c:pt idx="2">
                  <c:v>45</c:v>
                </c:pt>
                <c:pt idx="3">
                  <c:v>135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552336"/>
        <c:axId val="86554512"/>
      </c:lineChart>
      <c:catAx>
        <c:axId val="86552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91" b="0" i="0" u="none" strike="noStrike" baseline="0">
                    <a:solidFill>
                      <a:srgbClr val="FF6600"/>
                    </a:solidFill>
                    <a:latin typeface="Helvetica Light"/>
                    <a:ea typeface="Helvetica Light"/>
                    <a:cs typeface="Helvetica Light"/>
                  </a:defRPr>
                </a:pPr>
                <a:r>
                  <a:rPr lang="en-GB"/>
                  <a:t>Time</a:t>
                </a:r>
              </a:p>
            </c:rich>
          </c:tx>
          <c:layout>
            <c:manualLayout>
              <c:xMode val="edge"/>
              <c:yMode val="edge"/>
              <c:x val="0.48607587181575779"/>
              <c:y val="0.93759283452797093"/>
            </c:manualLayout>
          </c:layout>
          <c:overlay val="0"/>
          <c:spPr>
            <a:noFill/>
            <a:ln w="17238">
              <a:noFill/>
            </a:ln>
          </c:spPr>
        </c:title>
        <c:numFmt formatCode="General" sourceLinked="0"/>
        <c:majorTickMark val="none"/>
        <c:minorTickMark val="none"/>
        <c:tickLblPos val="low"/>
        <c:spPr>
          <a:ln w="8618">
            <a:solidFill>
              <a:srgbClr val="DD0806"/>
            </a:solidFill>
            <a:prstDash val="solid"/>
          </a:ln>
        </c:spPr>
        <c:txPr>
          <a:bodyPr rot="0" vert="horz"/>
          <a:lstStyle/>
          <a:p>
            <a:pPr>
              <a:defRPr sz="1493" b="0" i="0" u="none" strike="noStrike" baseline="0">
                <a:solidFill>
                  <a:srgbClr val="DD0806"/>
                </a:solidFill>
                <a:latin typeface="Helvetica Light"/>
                <a:ea typeface="Helvetica Light"/>
                <a:cs typeface="Helvetica Light"/>
              </a:defRPr>
            </a:pPr>
            <a:endParaRPr lang="en-US"/>
          </a:p>
        </c:txPr>
        <c:crossAx val="86554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554512"/>
        <c:scaling>
          <c:orientation val="minMax"/>
        </c:scaling>
        <c:delete val="1"/>
        <c:axPos val="l"/>
        <c:majorGridlines/>
        <c:title>
          <c:tx>
            <c:rich>
              <a:bodyPr/>
              <a:lstStyle/>
              <a:p>
                <a:pPr>
                  <a:defRPr sz="1491" b="0" i="0" u="none" strike="noStrike" baseline="0">
                    <a:solidFill>
                      <a:srgbClr val="FF6600"/>
                    </a:solidFill>
                    <a:latin typeface="Helvetica Light"/>
                    <a:ea typeface="Helvetica Light"/>
                    <a:cs typeface="Helvetica Light"/>
                  </a:defRPr>
                </a:pPr>
                <a:r>
                  <a:rPr lang="en-GB" dirty="0"/>
                  <a:t>Size of </a:t>
                </a:r>
                <a:r>
                  <a:rPr lang="en-GB" dirty="0" smtClean="0"/>
                  <a:t>Computing </a:t>
                </a:r>
                <a:r>
                  <a:rPr lang="en-GB" dirty="0"/>
                  <a:t>Resources</a:t>
                </a:r>
              </a:p>
            </c:rich>
          </c:tx>
          <c:layout>
            <c:manualLayout>
              <c:xMode val="edge"/>
              <c:yMode val="edge"/>
              <c:x val="1.7204298744655153E-2"/>
              <c:y val="0.1879969861327597"/>
            </c:manualLayout>
          </c:layout>
          <c:overlay val="0"/>
          <c:spPr>
            <a:noFill/>
            <a:ln w="17238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86552336"/>
        <c:crosses val="autoZero"/>
        <c:crossBetween val="between"/>
      </c:valAx>
      <c:spPr>
        <a:noFill/>
        <a:ln w="2533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56" b="0" i="0" u="none" strike="noStrike" baseline="0">
          <a:solidFill>
            <a:srgbClr val="000000"/>
          </a:solidFill>
          <a:latin typeface="Helvetica Light"/>
          <a:ea typeface="Helvetica Light"/>
          <a:cs typeface="Helvetica Ligh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Geneva"/>
                <a:ea typeface="Geneva"/>
                <a:cs typeface="Geneva"/>
              </a:defRPr>
            </a:pPr>
            <a:endParaRPr lang="en-GB"/>
          </a:p>
        </c:rich>
      </c:tx>
      <c:layout>
        <c:manualLayout>
          <c:xMode val="edge"/>
          <c:yMode val="edge"/>
          <c:x val="0.49620252013952798"/>
          <c:y val="1.9316408318915294E-2"/>
        </c:manualLayout>
      </c:layout>
      <c:overlay val="0"/>
      <c:spPr>
        <a:noFill/>
        <a:ln w="1725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0730805636418798E-2"/>
          <c:y val="9.9554230219775705E-2"/>
          <c:w val="0.936708860759494"/>
          <c:h val="0.7756315007429419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ln w="2157">
              <a:solidFill>
                <a:srgbClr val="00ABEA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0000D4"/>
              </a:solidFill>
              <a:ln>
                <a:solidFill>
                  <a:srgbClr val="00ABEA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30</c:v>
                </c:pt>
                <c:pt idx="1">
                  <c:v>60</c:v>
                </c:pt>
                <c:pt idx="2">
                  <c:v>150</c:v>
                </c:pt>
                <c:pt idx="3">
                  <c:v>350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18</c:v>
                </c:pt>
                <c:pt idx="3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552880"/>
        <c:axId val="86553424"/>
      </c:lineChart>
      <c:catAx>
        <c:axId val="86552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93" b="0" i="0" u="none" strike="noStrike" baseline="0">
                    <a:solidFill>
                      <a:srgbClr val="FF6600"/>
                    </a:solidFill>
                    <a:latin typeface="Helvetica Light"/>
                    <a:ea typeface="Helvetica Light"/>
                    <a:cs typeface="Helvetica Light"/>
                  </a:defRPr>
                </a:pPr>
                <a:r>
                  <a:rPr lang="en-GB"/>
                  <a:t>Time</a:t>
                </a:r>
              </a:p>
            </c:rich>
          </c:tx>
          <c:layout>
            <c:manualLayout>
              <c:xMode val="edge"/>
              <c:yMode val="edge"/>
              <c:x val="0.48607590717826937"/>
              <c:y val="0.93759283452797093"/>
            </c:manualLayout>
          </c:layout>
          <c:overlay val="0"/>
          <c:spPr>
            <a:noFill/>
            <a:ln w="17258">
              <a:noFill/>
            </a:ln>
          </c:spPr>
        </c:title>
        <c:numFmt formatCode="General" sourceLinked="0"/>
        <c:majorTickMark val="none"/>
        <c:minorTickMark val="none"/>
        <c:tickLblPos val="low"/>
        <c:spPr>
          <a:ln w="8628">
            <a:solidFill>
              <a:srgbClr val="DD0806"/>
            </a:solidFill>
            <a:prstDash val="solid"/>
          </a:ln>
        </c:spPr>
        <c:txPr>
          <a:bodyPr rot="0" vert="horz"/>
          <a:lstStyle/>
          <a:p>
            <a:pPr>
              <a:defRPr sz="1495" b="0" i="0" u="none" strike="noStrike" baseline="0">
                <a:solidFill>
                  <a:srgbClr val="DD0806"/>
                </a:solidFill>
                <a:latin typeface="Helvetica Light"/>
                <a:ea typeface="Helvetica Light"/>
                <a:cs typeface="Helvetica Light"/>
              </a:defRPr>
            </a:pPr>
            <a:endParaRPr lang="en-US"/>
          </a:p>
        </c:txPr>
        <c:crossAx val="86553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553424"/>
        <c:scaling>
          <c:orientation val="minMax"/>
        </c:scaling>
        <c:delete val="1"/>
        <c:axPos val="l"/>
        <c:majorGridlines/>
        <c:title>
          <c:tx>
            <c:rich>
              <a:bodyPr rot="0" vert="wordArtVert"/>
              <a:lstStyle/>
              <a:p>
                <a:pPr algn="ctr">
                  <a:defRPr sz="1358" b="0" i="0" u="none" strike="noStrike" baseline="0">
                    <a:solidFill>
                      <a:srgbClr val="FF6600"/>
                    </a:solidFill>
                    <a:latin typeface="Helvetica Light"/>
                    <a:ea typeface="Helvetica Light"/>
                    <a:cs typeface="Helvetica Light"/>
                  </a:defRPr>
                </a:pPr>
                <a:r>
                  <a:rPr lang="en-GB"/>
                  <a:t>DATA SIZE</a:t>
                </a:r>
              </a:p>
            </c:rich>
          </c:tx>
          <c:layout/>
          <c:overlay val="0"/>
          <c:spPr>
            <a:ln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86552880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58" b="0" i="0" u="none" strike="noStrike" baseline="0">
          <a:solidFill>
            <a:srgbClr val="000000"/>
          </a:solidFill>
          <a:latin typeface="Helvetica Light"/>
          <a:ea typeface="Helvetica Light"/>
          <a:cs typeface="Helvetica Ligh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C54A679-7EFA-4D54-86D3-3FCD16CCF8DC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44E60B-0060-4E9C-94D7-09EC24618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9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C2A6-6010-48A5-B53E-EDAED50BB69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46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3FB1-E7BC-A64A-ACB8-B38847C0BF2A}" type="slidenum">
              <a:rPr kumimoji="1" lang="zh-CN" altLang="en-US" smtClean="0"/>
              <a:t>39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2893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3FB1-E7BC-A64A-ACB8-B38847C0BF2A}" type="slidenum">
              <a:rPr kumimoji="1" lang="zh-CN" altLang="en-US" smtClean="0"/>
              <a:t>40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8231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3FB1-E7BC-A64A-ACB8-B38847C0BF2A}" type="slidenum">
              <a:rPr kumimoji="1" lang="zh-CN" altLang="en-US" smtClean="0"/>
              <a:t>41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3507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3FB1-E7BC-A64A-ACB8-B38847C0BF2A}" type="slidenum">
              <a:rPr kumimoji="1" lang="zh-CN" altLang="en-US" smtClean="0"/>
              <a:t>42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38731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3FB1-E7BC-A64A-ACB8-B38847C0BF2A}" type="slidenum">
              <a:rPr kumimoji="1" lang="zh-CN" altLang="en-US" smtClean="0"/>
              <a:t>43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5534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3FB1-E7BC-A64A-ACB8-B38847C0BF2A}" type="slidenum">
              <a:rPr kumimoji="1" lang="zh-CN" altLang="en-US" smtClean="0"/>
              <a:t>44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6436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1" lang="zh-CN" altLang="en-US" smtClean="0"/>
          </a:p>
        </p:txBody>
      </p:sp>
      <p:sp>
        <p:nvSpPr>
          <p:cNvPr id="41988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417E5A-D81E-427B-B3D9-87F79530922C}" type="slidenum">
              <a:rPr kumimoji="1"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1158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0"/>
              </a:spcBef>
            </a:pPr>
            <a:endParaRPr kumimoji="1" lang="zh-CN" altLang="en-US" smtClean="0"/>
          </a:p>
        </p:txBody>
      </p:sp>
      <p:sp>
        <p:nvSpPr>
          <p:cNvPr id="44036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5D15E1-FC52-49E8-9679-B82F8CF9ED83}" type="slidenum">
              <a:rPr kumimoji="1"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5240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1" lang="zh-CN" altLang="en-US" smtClean="0"/>
          </a:p>
        </p:txBody>
      </p:sp>
      <p:sp>
        <p:nvSpPr>
          <p:cNvPr id="39940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ECF691-0843-4DD4-8A38-7391B002DE5E}" type="slidenum">
              <a:rPr kumimoji="1"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422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3FB1-E7BC-A64A-ACB8-B38847C0BF2A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34040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3FB1-E7BC-A64A-ACB8-B38847C0BF2A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0457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3FB1-E7BC-A64A-ACB8-B38847C0BF2A}" type="slidenum">
              <a:rPr kumimoji="1" lang="zh-CN" altLang="en-US" smtClean="0"/>
              <a:t>34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1148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3FB1-E7BC-A64A-ACB8-B38847C0BF2A}" type="slidenum">
              <a:rPr kumimoji="1" lang="zh-CN" altLang="en-US" smtClean="0"/>
              <a:t>35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0447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3FB1-E7BC-A64A-ACB8-B38847C0BF2A}" type="slidenum">
              <a:rPr kumimoji="1" lang="zh-CN" altLang="en-US" smtClean="0"/>
              <a:t>36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5358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3FB1-E7BC-A64A-ACB8-B38847C0BF2A}" type="slidenum">
              <a:rPr kumimoji="1" lang="zh-CN" altLang="en-US" smtClean="0"/>
              <a:t>37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73377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3FB1-E7BC-A64A-ACB8-B38847C0BF2A}" type="slidenum">
              <a:rPr kumimoji="1" lang="zh-CN" altLang="en-US" smtClean="0"/>
              <a:t>38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537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5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110DA-08AA-472B-B8EC-E9AD0A789218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FD760-251E-4C75-B3EC-D8684D6CD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86C96-5BF8-489D-9FB1-E73297D50BD4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1415C-5BE8-4134-BB89-E631C992B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0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" y="6234111"/>
            <a:ext cx="609601" cy="609601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3" y="6234113"/>
            <a:ext cx="40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8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7CF9F-DB4B-4F5F-8230-95EE8EEA1439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319C7-A864-4FA8-8D44-D6EE59BA8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9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2037B-6B1A-488D-A2A2-6A06D5C80F60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96F86-2ECD-43CB-9A09-339729BB4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8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6A4A4-5AE1-4112-AD61-64D6B4343867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CB4D7-0842-431F-8D37-F5F73DA52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7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 - Εικόνα" descr="ug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6096000"/>
            <a:ext cx="4556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6 - Εικόνα" descr="IDEAS-empty-dar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981700"/>
            <a:ext cx="760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5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8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ED40-EBF8-4DDF-BA07-34DA8BB8C0FF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13535-DE98-4DDA-B84E-CFD0110E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8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8602B-9F79-4EFE-BAA0-333F16AA7743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BE296-A6C8-4285-A4FF-CB73ABC80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6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B6F11-D7D9-4DE7-8E2E-4566256E05EF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CAC3-93B0-428A-94A8-648B177F9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Kλικ για επεξεργασία του τίτλου</a:t>
            </a:r>
            <a:endParaRPr lang="en-US" altLang="en-US" smtClean="0"/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Kλικ για επεξεργασία των στυλ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  <a:endParaRPr lang="en-US" altLang="en-US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EDCB65-CC3F-4DA3-9124-BCC4A3C016B3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85CADE-4969-4545-8CFB-74B9169F7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3" r:id="rId3"/>
    <p:sldLayoutId id="2147483664" r:id="rId4"/>
    <p:sldLayoutId id="2147483665" r:id="rId5"/>
    <p:sldLayoutId id="2147483673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secretsofthehire.com/wp-content/uploads/2014/04/Do-you-have-any-questions-for-me-interview-tips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3276600"/>
          </a:xfrm>
        </p:spPr>
        <p:txBody>
          <a:bodyPr/>
          <a:lstStyle/>
          <a:p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r>
              <a:rPr lang="en-US" sz="3600" dirty="0"/>
              <a:t>Efficient processing of complex highly selective queries over large </a:t>
            </a:r>
            <a:r>
              <a:rPr lang="en-US" sz="3600" dirty="0" smtClean="0"/>
              <a:t>datasets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T</a:t>
            </a:r>
            <a:r>
              <a:rPr lang="en-US" altLang="en-US" sz="3200" dirty="0" smtClean="0"/>
              <a:t>here and back again</a:t>
            </a:r>
            <a:endParaRPr lang="en-US" altLang="en-US" sz="2400" dirty="0" smtClean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62000" y="4648200"/>
            <a:ext cx="7696200" cy="2057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chemeClr val="tx1"/>
                </a:solidFill>
              </a:rPr>
              <a:t>Dr</a:t>
            </a:r>
            <a:r>
              <a:rPr lang="en-US" sz="2400" dirty="0" smtClean="0">
                <a:solidFill>
                  <a:schemeClr val="tx1"/>
                </a:solidFill>
              </a:rPr>
              <a:t> Nikos Ntarmos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i="1" dirty="0" smtClean="0">
                <a:solidFill>
                  <a:schemeClr val="tx1"/>
                </a:solidFill>
              </a:rPr>
              <a:t>nikos.ntarmos@huawei.com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i="1" dirty="0" smtClean="0">
                <a:solidFill>
                  <a:schemeClr val="tx1"/>
                </a:solidFill>
              </a:rPr>
              <a:t>nikos.ntarmos@glasgow.ac.uk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i="1" dirty="0" smtClean="0">
                <a:solidFill>
                  <a:schemeClr val="tx1"/>
                </a:solidFill>
              </a:rPr>
              <a:t>https</a:t>
            </a:r>
            <a:r>
              <a:rPr lang="en-US" sz="1800" i="1" dirty="0" smtClean="0">
                <a:solidFill>
                  <a:schemeClr val="tx1"/>
                </a:solidFill>
              </a:rPr>
              <a:t>://ntarmos.info</a:t>
            </a:r>
            <a:r>
              <a:rPr lang="en-US" sz="1800" i="1" dirty="0" smtClean="0">
                <a:solidFill>
                  <a:schemeClr val="tx1"/>
                </a:solidFill>
              </a:rPr>
              <a:t>/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0" y="2895600"/>
            <a:ext cx="3048000" cy="0"/>
          </a:xfrm>
          <a:prstGeom prst="line">
            <a:avLst/>
          </a:prstGeom>
          <a:ln w="4445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Case study 1: Top-k </a:t>
            </a:r>
            <a:r>
              <a:rPr lang="en-US" dirty="0" smtClean="0"/>
              <a:t>Join Queries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79012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Top-k Join Queries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rgbClr val="B34040"/>
                </a:solidFill>
              </a:rPr>
              <a:t> </a:t>
            </a:r>
            <a:r>
              <a:rPr lang="en-US" b="1" i="1" dirty="0" smtClean="0">
                <a:solidFill>
                  <a:srgbClr val="B34040"/>
                </a:solidFill>
              </a:rPr>
              <a:t>    </a:t>
            </a:r>
            <a:r>
              <a:rPr lang="en-US" b="1" i="1" dirty="0" smtClean="0">
                <a:solidFill>
                  <a:srgbClr val="800000"/>
                </a:solidFill>
              </a:rPr>
              <a:t>SELECT select-list FROM R</a:t>
            </a:r>
            <a:r>
              <a:rPr lang="en-US" b="1" i="1" baseline="-25000" dirty="0" smtClean="0">
                <a:solidFill>
                  <a:srgbClr val="800000"/>
                </a:solidFill>
              </a:rPr>
              <a:t>1</a:t>
            </a:r>
            <a:r>
              <a:rPr lang="en-US" b="1" i="1" dirty="0" smtClean="0">
                <a:solidFill>
                  <a:srgbClr val="800000"/>
                </a:solidFill>
              </a:rPr>
              <a:t>, R</a:t>
            </a:r>
            <a:r>
              <a:rPr lang="en-US" b="1" i="1" baseline="-25000" dirty="0" smtClean="0">
                <a:solidFill>
                  <a:srgbClr val="800000"/>
                </a:solidFill>
              </a:rPr>
              <a:t>2</a:t>
            </a:r>
            <a:r>
              <a:rPr lang="en-US" b="1" i="1" dirty="0" smtClean="0">
                <a:solidFill>
                  <a:srgbClr val="800000"/>
                </a:solidFill>
              </a:rPr>
              <a:t>, …, R</a:t>
            </a:r>
            <a:r>
              <a:rPr lang="en-US" b="1" i="1" baseline="-25000" dirty="0" smtClean="0">
                <a:solidFill>
                  <a:srgbClr val="800000"/>
                </a:solidFill>
              </a:rPr>
              <a:t>n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i="1" dirty="0" smtClean="0">
                <a:solidFill>
                  <a:srgbClr val="800000"/>
                </a:solidFill>
              </a:rPr>
              <a:t>	WHERE join-expression(R</a:t>
            </a:r>
            <a:r>
              <a:rPr lang="en-US" b="1" i="1" baseline="-25000" dirty="0" smtClean="0">
                <a:solidFill>
                  <a:srgbClr val="800000"/>
                </a:solidFill>
              </a:rPr>
              <a:t>1</a:t>
            </a:r>
            <a:r>
              <a:rPr lang="en-US" b="1" i="1" dirty="0" smtClean="0">
                <a:solidFill>
                  <a:srgbClr val="800000"/>
                </a:solidFill>
              </a:rPr>
              <a:t>, R</a:t>
            </a:r>
            <a:r>
              <a:rPr lang="en-US" b="1" i="1" baseline="-25000" dirty="0" smtClean="0">
                <a:solidFill>
                  <a:srgbClr val="800000"/>
                </a:solidFill>
              </a:rPr>
              <a:t>2</a:t>
            </a:r>
            <a:r>
              <a:rPr lang="en-US" b="1" i="1" dirty="0" smtClean="0">
                <a:solidFill>
                  <a:srgbClr val="800000"/>
                </a:solidFill>
              </a:rPr>
              <a:t>, …, R</a:t>
            </a:r>
            <a:r>
              <a:rPr lang="en-US" b="1" i="1" baseline="-25000" dirty="0" smtClean="0">
                <a:solidFill>
                  <a:srgbClr val="800000"/>
                </a:solidFill>
              </a:rPr>
              <a:t>n</a:t>
            </a:r>
            <a:r>
              <a:rPr lang="en-US" b="1" i="1" dirty="0" smtClean="0">
                <a:solidFill>
                  <a:srgbClr val="800000"/>
                </a:solidFill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i="1" dirty="0" smtClean="0">
                <a:solidFill>
                  <a:srgbClr val="800000"/>
                </a:solidFill>
              </a:rPr>
              <a:t>	ORDER BY f(R</a:t>
            </a:r>
            <a:r>
              <a:rPr lang="en-US" b="1" i="1" baseline="-25000" dirty="0" smtClean="0">
                <a:solidFill>
                  <a:srgbClr val="800000"/>
                </a:solidFill>
              </a:rPr>
              <a:t>1</a:t>
            </a:r>
            <a:r>
              <a:rPr lang="en-US" b="1" i="1" dirty="0" smtClean="0">
                <a:solidFill>
                  <a:srgbClr val="800000"/>
                </a:solidFill>
              </a:rPr>
              <a:t>, R</a:t>
            </a:r>
            <a:r>
              <a:rPr lang="en-US" b="1" i="1" baseline="-25000" dirty="0" smtClean="0">
                <a:solidFill>
                  <a:srgbClr val="800000"/>
                </a:solidFill>
              </a:rPr>
              <a:t>2</a:t>
            </a:r>
            <a:r>
              <a:rPr lang="en-US" b="1" i="1" dirty="0" smtClean="0">
                <a:solidFill>
                  <a:srgbClr val="800000"/>
                </a:solidFill>
              </a:rPr>
              <a:t>, …, R</a:t>
            </a:r>
            <a:r>
              <a:rPr lang="en-US" b="1" i="1" baseline="-25000" dirty="0" smtClean="0">
                <a:solidFill>
                  <a:srgbClr val="800000"/>
                </a:solidFill>
              </a:rPr>
              <a:t>n</a:t>
            </a:r>
            <a:r>
              <a:rPr lang="en-US" b="1" i="1" dirty="0" smtClean="0">
                <a:solidFill>
                  <a:srgbClr val="800000"/>
                </a:solidFill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i="1" dirty="0" smtClean="0">
                <a:solidFill>
                  <a:srgbClr val="800000"/>
                </a:solidFill>
              </a:rPr>
              <a:t>	LIMIT k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r>
              <a:rPr lang="en-US" dirty="0" smtClean="0"/>
              <a:t>Scoring of individual tuples of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based on either 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explicit </a:t>
            </a:r>
            <a:r>
              <a:rPr lang="en-US" dirty="0">
                <a:solidFill>
                  <a:srgbClr val="800000"/>
                </a:solidFill>
              </a:rPr>
              <a:t>score attribute </a:t>
            </a:r>
            <a:r>
              <a:rPr lang="en-US" dirty="0"/>
              <a:t>(e.g., movie viewer rating, PageRank score, </a:t>
            </a:r>
            <a:r>
              <a:rPr lang="en-US" dirty="0" smtClean="0"/>
              <a:t>...) or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800000"/>
                </a:solidFill>
              </a:rPr>
              <a:t>score function </a:t>
            </a:r>
            <a:r>
              <a:rPr lang="en-US" dirty="0" smtClean="0"/>
              <a:t>on a subset of the tuple attribute values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Score of join result tuples computed using a </a:t>
            </a:r>
            <a:r>
              <a:rPr lang="en-US" dirty="0" smtClean="0">
                <a:solidFill>
                  <a:srgbClr val="800000"/>
                </a:solidFill>
              </a:rPr>
              <a:t>monotonic aggregate function </a:t>
            </a:r>
            <a:r>
              <a:rPr lang="en-US" i="1" dirty="0" smtClean="0">
                <a:solidFill>
                  <a:srgbClr val="800000"/>
                </a:solidFill>
              </a:rPr>
              <a:t>f()</a:t>
            </a:r>
            <a:r>
              <a:rPr lang="en-US" dirty="0" smtClean="0"/>
              <a:t> on individual tuple scores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20713" y="6394450"/>
            <a:ext cx="8062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GB" sz="1000" dirty="0">
                <a:latin typeface="DejaVu Sans"/>
              </a:rPr>
              <a:t>N. </a:t>
            </a:r>
            <a:r>
              <a:rPr lang="en-US" altLang="en-GB" sz="1000" dirty="0" err="1">
                <a:latin typeface="DejaVu Sans"/>
              </a:rPr>
              <a:t>Ntarmos</a:t>
            </a:r>
            <a:r>
              <a:rPr lang="en-US" altLang="en-GB" sz="1000" dirty="0">
                <a:latin typeface="DejaVu Sans"/>
              </a:rPr>
              <a:t>, I. </a:t>
            </a:r>
            <a:r>
              <a:rPr lang="en-US" altLang="en-GB" sz="1000" dirty="0" err="1">
                <a:latin typeface="DejaVu Sans"/>
              </a:rPr>
              <a:t>Patlakas</a:t>
            </a:r>
            <a:r>
              <a:rPr lang="en-US" altLang="en-GB" sz="1000" dirty="0">
                <a:latin typeface="DejaVu Sans"/>
              </a:rPr>
              <a:t>, and P. Triantafillou. “Rank join queries in NoSQL databases.” PVLDB, 7(7):493–504, 2014.</a:t>
            </a:r>
          </a:p>
        </p:txBody>
      </p:sp>
    </p:spTree>
    <p:extLst>
      <p:ext uri="{BB962C8B-B14F-4D97-AF65-F5344CB8AC3E}">
        <p14:creationId xmlns:p14="http://schemas.microsoft.com/office/powerpoint/2010/main" val="36123345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648"/>
            <a:ext cx="8229600" cy="830914"/>
          </a:xfrm>
        </p:spPr>
        <p:txBody>
          <a:bodyPr>
            <a:normAutofit/>
          </a:bodyPr>
          <a:lstStyle/>
          <a:p>
            <a:r>
              <a:rPr lang="en-US" dirty="0"/>
              <a:t>Inverted Score List </a:t>
            </a:r>
            <a:r>
              <a:rPr lang="en-US" dirty="0" smtClean="0"/>
              <a:t>Top-k Join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548175"/>
              </p:ext>
            </p:extLst>
          </p:nvPr>
        </p:nvGraphicFramePr>
        <p:xfrm>
          <a:off x="866999" y="1844824"/>
          <a:ext cx="3483155" cy="18542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221296"/>
                <a:gridCol w="848653"/>
                <a:gridCol w="1020776"/>
                <a:gridCol w="3924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Table </a:t>
                      </a:r>
                      <a:r>
                        <a:rPr lang="en-US" baseline="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TupleID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592515"/>
              </p:ext>
            </p:extLst>
          </p:nvPr>
        </p:nvGraphicFramePr>
        <p:xfrm>
          <a:off x="5234011" y="1844824"/>
          <a:ext cx="3483155" cy="18542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221296"/>
                <a:gridCol w="848653"/>
                <a:gridCol w="1020776"/>
                <a:gridCol w="3924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Table </a:t>
                      </a:r>
                      <a:r>
                        <a:rPr lang="en-US" baseline="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TupleID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>
            <a:off x="4350154" y="2771924"/>
            <a:ext cx="883857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onut 12"/>
          <p:cNvSpPr/>
          <p:nvPr/>
        </p:nvSpPr>
        <p:spPr>
          <a:xfrm>
            <a:off x="2000929" y="2525148"/>
            <a:ext cx="576064" cy="504056"/>
          </a:xfrm>
          <a:prstGeom prst="donut">
            <a:avLst/>
          </a:prstGeom>
          <a:solidFill>
            <a:schemeClr val="accent6">
              <a:lumMod val="50000"/>
            </a:schemeClr>
          </a:solidFill>
          <a:ln w="6350" cmpd="sng">
            <a:solidFill>
              <a:schemeClr val="bg2"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6385452" y="2525148"/>
            <a:ext cx="576064" cy="504056"/>
          </a:xfrm>
          <a:prstGeom prst="donut">
            <a:avLst/>
          </a:prstGeom>
          <a:solidFill>
            <a:schemeClr val="accent6">
              <a:lumMod val="50000"/>
            </a:schemeClr>
          </a:solidFill>
          <a:ln w="6350" cmpd="sng">
            <a:solidFill>
              <a:schemeClr val="bg2"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343788" y="3140968"/>
            <a:ext cx="890223" cy="95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onut 15"/>
          <p:cNvSpPr/>
          <p:nvPr/>
        </p:nvSpPr>
        <p:spPr>
          <a:xfrm>
            <a:off x="2000929" y="2898440"/>
            <a:ext cx="576064" cy="504056"/>
          </a:xfrm>
          <a:prstGeom prst="donut">
            <a:avLst/>
          </a:prstGeom>
          <a:solidFill>
            <a:schemeClr val="accent6">
              <a:lumMod val="50000"/>
            </a:schemeClr>
          </a:solidFill>
          <a:ln w="6350" cmpd="sng">
            <a:solidFill>
              <a:schemeClr val="bg2"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6385452" y="2898440"/>
            <a:ext cx="576064" cy="504056"/>
          </a:xfrm>
          <a:prstGeom prst="donut">
            <a:avLst/>
          </a:prstGeom>
          <a:solidFill>
            <a:schemeClr val="accent6">
              <a:lumMod val="50000"/>
            </a:schemeClr>
          </a:solidFill>
          <a:ln w="6350" cmpd="sng">
            <a:solidFill>
              <a:schemeClr val="bg2"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0132" y="4146039"/>
            <a:ext cx="3091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Match1: A = 17, Score = 183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737669" y="4146039"/>
            <a:ext cx="3091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Match2: A = 12, Score = 180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761671" y="833663"/>
            <a:ext cx="7620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800000"/>
                </a:solidFill>
              </a:rPr>
              <a:t>SELECT * FROM T1, T2 WHERE T1.A=T2.A</a:t>
            </a:r>
          </a:p>
          <a:p>
            <a:pPr algn="ctr"/>
            <a:r>
              <a:rPr lang="en-US" sz="2600" dirty="0" smtClean="0">
                <a:solidFill>
                  <a:srgbClr val="800000"/>
                </a:solidFill>
              </a:rPr>
              <a:t>ORDER BY T1.Score+T2.Score STOP AFTER 1</a:t>
            </a:r>
            <a:endParaRPr lang="en-US" sz="2600" dirty="0">
              <a:solidFill>
                <a:srgbClr val="8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66998" y="5541719"/>
            <a:ext cx="7819801" cy="814631"/>
          </a:xfrm>
          <a:prstGeom prst="round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dirty="0" smtClean="0"/>
              <a:t>No unprocessed tuple can be in the result set and have a higher score than Match1</a:t>
            </a:r>
            <a:endParaRPr lang="en-US" sz="2800" dirty="0"/>
          </a:p>
        </p:txBody>
      </p:sp>
      <p:cxnSp>
        <p:nvCxnSpPr>
          <p:cNvPr id="23" name="Straight Arrow Connector 22"/>
          <p:cNvCxnSpPr>
            <a:stCxn id="16" idx="6"/>
            <a:endCxn id="14" idx="2"/>
          </p:cNvCxnSpPr>
          <p:nvPr/>
        </p:nvCxnSpPr>
        <p:spPr>
          <a:xfrm flipV="1">
            <a:off x="2576993" y="2777176"/>
            <a:ext cx="3808459" cy="373292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6"/>
            <a:endCxn id="17" idx="2"/>
          </p:cNvCxnSpPr>
          <p:nvPr/>
        </p:nvCxnSpPr>
        <p:spPr>
          <a:xfrm>
            <a:off x="2576993" y="2777176"/>
            <a:ext cx="3808459" cy="373292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866998" y="4680303"/>
            <a:ext cx="7819801" cy="482874"/>
          </a:xfrm>
          <a:prstGeom prst="round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dirty="0"/>
              <a:t>Max future join score = max(95+85, 90+93) = </a:t>
            </a:r>
            <a:r>
              <a:rPr lang="en-US" sz="2800" dirty="0" smtClean="0"/>
              <a:t>183 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4359454" y="5163177"/>
            <a:ext cx="834887" cy="378542"/>
          </a:xfrm>
          <a:prstGeom prst="downArrow">
            <a:avLst/>
          </a:prstGeom>
          <a:gradFill>
            <a:gsLst>
              <a:gs pos="0">
                <a:srgbClr val="C00000"/>
              </a:gs>
              <a:gs pos="97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27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9" grpId="0"/>
      <p:bldP spid="20" grpId="0"/>
      <p:bldP spid="21" grpId="0"/>
      <p:bldP spid="22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there yet…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</a:t>
            </a:r>
            <a:r>
              <a:rPr lang="en-US" dirty="0" smtClean="0"/>
              <a:t>textbook </a:t>
            </a:r>
            <a:r>
              <a:rPr lang="en-US" dirty="0" err="1" smtClean="0"/>
              <a:t>Ilyas</a:t>
            </a:r>
            <a:r>
              <a:rPr lang="en-US" dirty="0" smtClean="0"/>
              <a:t>-style approach, </a:t>
            </a:r>
            <a:r>
              <a:rPr lang="en-US" dirty="0" smtClean="0"/>
              <a:t>tuples may still be </a:t>
            </a:r>
            <a:r>
              <a:rPr lang="en-US" dirty="0" smtClean="0">
                <a:solidFill>
                  <a:srgbClr val="800000"/>
                </a:solidFill>
              </a:rPr>
              <a:t>read from disk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800000"/>
                </a:solidFill>
              </a:rPr>
              <a:t>transferred over the network</a:t>
            </a:r>
            <a:r>
              <a:rPr lang="en-US" dirty="0" smtClean="0"/>
              <a:t>, even though they may </a:t>
            </a:r>
            <a:r>
              <a:rPr lang="en-US" dirty="0" smtClean="0">
                <a:solidFill>
                  <a:srgbClr val="800000"/>
                </a:solidFill>
              </a:rPr>
              <a:t>never contribute to the join result</a:t>
            </a:r>
          </a:p>
          <a:p>
            <a:r>
              <a:rPr lang="en-US" b="1" dirty="0" smtClean="0"/>
              <a:t>Goal: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800000"/>
                </a:solidFill>
              </a:rPr>
              <a:t>only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the tuples needed for the final result set should be read and transferred</a:t>
            </a:r>
          </a:p>
        </p:txBody>
      </p:sp>
    </p:spTree>
    <p:extLst>
      <p:ext uri="{BB962C8B-B14F-4D97-AF65-F5344CB8AC3E}">
        <p14:creationId xmlns:p14="http://schemas.microsoft.com/office/powerpoint/2010/main" val="223546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BFHM structure </a:t>
            </a:r>
            <a:endParaRPr lang="el-GR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3576145"/>
            <a:ext cx="8229600" cy="2733175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Equi-width</a:t>
            </a:r>
            <a:r>
              <a:rPr lang="en-US" dirty="0" smtClean="0"/>
              <a:t> histogram on </a:t>
            </a:r>
            <a:r>
              <a:rPr lang="en-US" b="1" dirty="0" smtClean="0"/>
              <a:t>score values</a:t>
            </a:r>
          </a:p>
          <a:p>
            <a:r>
              <a:rPr lang="en-US" dirty="0" smtClean="0"/>
              <a:t>Each bucket stores:</a:t>
            </a:r>
          </a:p>
          <a:p>
            <a:pPr lvl="1"/>
            <a:r>
              <a:rPr lang="en-US" sz="2900" dirty="0" smtClean="0"/>
              <a:t>The min and max score for its existing tuples</a:t>
            </a:r>
          </a:p>
          <a:p>
            <a:pPr lvl="1"/>
            <a:r>
              <a:rPr lang="en-US" sz="2900" dirty="0" smtClean="0"/>
              <a:t>A Bloom filter (*) of tuple </a:t>
            </a:r>
            <a:r>
              <a:rPr lang="en-US" sz="2900" b="1" dirty="0" smtClean="0"/>
              <a:t>join attribute values</a:t>
            </a:r>
            <a:endParaRPr lang="en-US" sz="1400" b="1" dirty="0" smtClean="0"/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sz="2100" dirty="0" smtClean="0"/>
              <a:t>(*) Actual data structure is a </a:t>
            </a:r>
            <a:r>
              <a:rPr lang="en-US" sz="2100" dirty="0" err="1" smtClean="0"/>
              <a:t>Golomb</a:t>
            </a:r>
            <a:r>
              <a:rPr lang="en-US" sz="2100" dirty="0" smtClean="0"/>
              <a:t>-compressed hybrid of a 1-hash Plain BF, plus</a:t>
            </a:r>
            <a:br>
              <a:rPr lang="en-US" sz="2100" dirty="0" smtClean="0"/>
            </a:br>
            <a:r>
              <a:rPr lang="en-US" sz="2100" dirty="0" smtClean="0"/>
              <a:t>      a </a:t>
            </a:r>
            <a:r>
              <a:rPr lang="en-US" sz="2100" dirty="0" err="1" smtClean="0"/>
              <a:t>hashtable</a:t>
            </a:r>
            <a:r>
              <a:rPr lang="en-US" sz="2100" dirty="0" smtClean="0"/>
              <a:t> of non-zero Counting BF counters…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929" y="1173657"/>
            <a:ext cx="6450141" cy="240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9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en-US" sz="3200" dirty="0" smtClean="0"/>
              <a:t>BFHM example</a:t>
            </a:r>
            <a:endParaRPr lang="el-GR" sz="32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857488" y="1319536"/>
          <a:ext cx="6072228" cy="240061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012038"/>
                <a:gridCol w="1012038"/>
                <a:gridCol w="1012038"/>
                <a:gridCol w="1012038"/>
                <a:gridCol w="1012038"/>
                <a:gridCol w="1012038"/>
              </a:tblGrid>
              <a:tr h="299402">
                <a:tc>
                  <a:txBody>
                    <a:bodyPr/>
                    <a:lstStyle/>
                    <a:p>
                      <a:pPr algn="ctr"/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0.9-1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0.8-0.9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0.7-0.8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0.6-0.7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0.5-0.6</a:t>
                      </a:r>
                      <a:endParaRPr lang="el-GR" sz="1400" dirty="0"/>
                    </a:p>
                  </a:txBody>
                  <a:tcPr/>
                </a:tc>
              </a:tr>
              <a:tr h="29940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h(</a:t>
                      </a:r>
                      <a:r>
                        <a:rPr lang="en-US" sz="1300" baseline="0" dirty="0" smtClean="0"/>
                        <a:t>C)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</a:tr>
              <a:tr h="299402"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</a:tr>
              <a:tr h="29940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h(A)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</a:tr>
              <a:tr h="299402"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</a:tr>
              <a:tr h="2994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h(D)</a:t>
                      </a:r>
                      <a:endParaRPr lang="el-GR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</a:tr>
              <a:tr h="299402">
                <a:tc>
                  <a:txBody>
                    <a:bodyPr/>
                    <a:lstStyle/>
                    <a:p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</a:tr>
              <a:tr h="2994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h(B)</a:t>
                      </a:r>
                      <a:endParaRPr lang="el-GR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8596" y="114298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l-G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408" y="1500174"/>
          <a:ext cx="2500328" cy="438309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25082"/>
                <a:gridCol w="625082"/>
                <a:gridCol w="625082"/>
                <a:gridCol w="625082"/>
              </a:tblGrid>
              <a:tr h="50801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Join key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Score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Join key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Score</a:t>
                      </a:r>
                      <a:endParaRPr lang="el-GR" sz="1300" dirty="0"/>
                    </a:p>
                  </a:txBody>
                  <a:tcPr/>
                </a:tc>
              </a:tr>
              <a:tr h="35228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1.00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B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0.92</a:t>
                      </a:r>
                      <a:endParaRPr lang="el-GR" sz="1300" dirty="0"/>
                    </a:p>
                  </a:txBody>
                  <a:tcPr/>
                </a:tc>
              </a:tr>
              <a:tr h="35228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C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0.93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B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0.91</a:t>
                      </a:r>
                      <a:endParaRPr lang="el-GR" sz="1300" dirty="0"/>
                    </a:p>
                  </a:txBody>
                  <a:tcPr/>
                </a:tc>
              </a:tr>
              <a:tr h="35228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B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0.82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C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0.64</a:t>
                      </a:r>
                      <a:endParaRPr lang="el-GR" sz="1300" dirty="0"/>
                    </a:p>
                  </a:txBody>
                  <a:tcPr/>
                </a:tc>
              </a:tr>
              <a:tr h="35228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D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0.82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D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0.53</a:t>
                      </a:r>
                      <a:endParaRPr lang="el-GR" sz="1300" dirty="0"/>
                    </a:p>
                  </a:txBody>
                  <a:tcPr/>
                </a:tc>
              </a:tr>
              <a:tr h="35228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D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0.82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0.51</a:t>
                      </a:r>
                      <a:endParaRPr lang="el-GR" sz="1300" dirty="0"/>
                    </a:p>
                  </a:txBody>
                  <a:tcPr/>
                </a:tc>
              </a:tr>
              <a:tr h="35228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C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0.79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D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0.50</a:t>
                      </a:r>
                      <a:endParaRPr lang="el-GR" sz="1300" dirty="0"/>
                    </a:p>
                  </a:txBody>
                  <a:tcPr/>
                </a:tc>
              </a:tr>
              <a:tr h="35228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0.73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D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0.41</a:t>
                      </a:r>
                      <a:endParaRPr lang="el-GR" sz="1300" dirty="0"/>
                    </a:p>
                  </a:txBody>
                  <a:tcPr/>
                </a:tc>
              </a:tr>
              <a:tr h="35228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B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0.70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0.38</a:t>
                      </a:r>
                      <a:endParaRPr lang="el-GR" sz="1300" dirty="0"/>
                    </a:p>
                  </a:txBody>
                  <a:tcPr/>
                </a:tc>
              </a:tr>
              <a:tr h="35228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D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0.68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0.37</a:t>
                      </a:r>
                      <a:endParaRPr lang="el-GR" sz="1300" dirty="0"/>
                    </a:p>
                  </a:txBody>
                  <a:tcPr/>
                </a:tc>
              </a:tr>
              <a:tr h="35228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C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0.67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0.35</a:t>
                      </a:r>
                      <a:endParaRPr lang="el-GR" sz="1300" dirty="0"/>
                    </a:p>
                  </a:txBody>
                  <a:tcPr/>
                </a:tc>
              </a:tr>
              <a:tr h="35228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B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0.64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C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0.31</a:t>
                      </a:r>
                      <a:endParaRPr lang="el-GR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38134" y="114298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5105656" y="1000108"/>
            <a:ext cx="1359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BFHM for T1</a:t>
            </a:r>
            <a:endParaRPr lang="el-GR" dirty="0"/>
          </a:p>
        </p:txBody>
      </p:sp>
      <p:sp>
        <p:nvSpPr>
          <p:cNvPr id="14" name="Rectangle 13"/>
          <p:cNvSpPr/>
          <p:nvPr/>
        </p:nvSpPr>
        <p:spPr>
          <a:xfrm>
            <a:off x="5105657" y="3690530"/>
            <a:ext cx="1359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BFHM for T2</a:t>
            </a:r>
            <a:endParaRPr lang="el-GR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2857488" y="3984396"/>
          <a:ext cx="6072228" cy="286512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012038"/>
                <a:gridCol w="1012038"/>
                <a:gridCol w="1012038"/>
                <a:gridCol w="1012038"/>
                <a:gridCol w="1012038"/>
                <a:gridCol w="1012038"/>
              </a:tblGrid>
              <a:tr h="283524">
                <a:tc>
                  <a:txBody>
                    <a:bodyPr/>
                    <a:lstStyle/>
                    <a:p>
                      <a:pPr algn="ctr"/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0.9-1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0.6-0.7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0.5-0.6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0.4-0.5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0.3-0.4</a:t>
                      </a:r>
                      <a:endParaRPr lang="el-GR" sz="1400" dirty="0"/>
                    </a:p>
                  </a:txBody>
                  <a:tcPr/>
                </a:tc>
              </a:tr>
              <a:tr h="29511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h(</a:t>
                      </a:r>
                      <a:r>
                        <a:rPr lang="en-US" sz="1300" baseline="0" dirty="0" smtClean="0"/>
                        <a:t> C)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l-GR" sz="1800" dirty="0"/>
                    </a:p>
                  </a:txBody>
                  <a:tcPr/>
                </a:tc>
              </a:tr>
              <a:tr h="295117"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/>
                </a:tc>
              </a:tr>
              <a:tr h="29511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h(A)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l-GR" sz="1800" dirty="0"/>
                    </a:p>
                  </a:txBody>
                  <a:tcPr/>
                </a:tc>
              </a:tr>
              <a:tr h="295117"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/>
                    </a:p>
                  </a:txBody>
                  <a:tcPr/>
                </a:tc>
              </a:tr>
              <a:tr h="2951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h(D)</a:t>
                      </a:r>
                      <a:endParaRPr lang="el-GR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/>
                </a:tc>
              </a:tr>
              <a:tr h="295117"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/>
                </a:tc>
              </a:tr>
              <a:tr h="2951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h(B)</a:t>
                      </a:r>
                      <a:endParaRPr lang="el-GR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142844" y="2043103"/>
            <a:ext cx="1214446" cy="28575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      1.00</a:t>
            </a:r>
            <a:endParaRPr lang="el-GR" dirty="0"/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1357290" y="2185979"/>
            <a:ext cx="278608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14810" y="220241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2844" y="2390768"/>
            <a:ext cx="1214446" cy="28575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        0.93 </a:t>
            </a:r>
            <a:endParaRPr lang="el-GR" dirty="0"/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>
          <a:xfrm flipV="1">
            <a:off x="1357290" y="1785926"/>
            <a:ext cx="2786082" cy="747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14810" y="163090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42844" y="2738433"/>
            <a:ext cx="1214446" cy="28575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        0.82 </a:t>
            </a:r>
            <a:endParaRPr lang="el-GR" dirty="0"/>
          </a:p>
        </p:txBody>
      </p:sp>
      <p:cxnSp>
        <p:nvCxnSpPr>
          <p:cNvPr id="28" name="Straight Arrow Connector 27"/>
          <p:cNvCxnSpPr>
            <a:stCxn id="27" idx="3"/>
          </p:cNvCxnSpPr>
          <p:nvPr/>
        </p:nvCxnSpPr>
        <p:spPr>
          <a:xfrm>
            <a:off x="1357290" y="2881309"/>
            <a:ext cx="3786214" cy="690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14942" y="341685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42844" y="3095623"/>
            <a:ext cx="1214446" cy="28575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        0.82 </a:t>
            </a:r>
            <a:endParaRPr lang="el-GR" dirty="0"/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 flipV="1">
            <a:off x="1357290" y="3000372"/>
            <a:ext cx="3786214" cy="238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14942" y="284535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42844" y="3452360"/>
            <a:ext cx="1214446" cy="28575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        0.82 </a:t>
            </a:r>
            <a:endParaRPr lang="el-GR" dirty="0"/>
          </a:p>
        </p:txBody>
      </p:sp>
      <p:cxnSp>
        <p:nvCxnSpPr>
          <p:cNvPr id="40" name="Straight Arrow Connector 39"/>
          <p:cNvCxnSpPr>
            <a:stCxn id="39" idx="3"/>
          </p:cNvCxnSpPr>
          <p:nvPr/>
        </p:nvCxnSpPr>
        <p:spPr>
          <a:xfrm flipV="1">
            <a:off x="1357290" y="2981322"/>
            <a:ext cx="3786214" cy="613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214942" y="285749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42844" y="3796168"/>
            <a:ext cx="1214446" cy="28575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        0.79 </a:t>
            </a:r>
            <a:endParaRPr lang="el-GR" dirty="0"/>
          </a:p>
        </p:txBody>
      </p:sp>
      <p:cxnSp>
        <p:nvCxnSpPr>
          <p:cNvPr id="44" name="Straight Arrow Connector 43"/>
          <p:cNvCxnSpPr>
            <a:stCxn id="43" idx="3"/>
          </p:cNvCxnSpPr>
          <p:nvPr/>
        </p:nvCxnSpPr>
        <p:spPr>
          <a:xfrm flipV="1">
            <a:off x="1357290" y="1785926"/>
            <a:ext cx="4857784" cy="2153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41724" y="163090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42844" y="4143380"/>
            <a:ext cx="1214446" cy="28575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       0.73 </a:t>
            </a:r>
            <a:endParaRPr lang="el-GR" dirty="0"/>
          </a:p>
        </p:txBody>
      </p:sp>
      <p:cxnSp>
        <p:nvCxnSpPr>
          <p:cNvPr id="48" name="Straight Arrow Connector 47"/>
          <p:cNvCxnSpPr>
            <a:stCxn id="47" idx="3"/>
          </p:cNvCxnSpPr>
          <p:nvPr/>
        </p:nvCxnSpPr>
        <p:spPr>
          <a:xfrm flipV="1">
            <a:off x="1357290" y="2357430"/>
            <a:ext cx="4857784" cy="1928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241724" y="220241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42844" y="4500570"/>
            <a:ext cx="1214446" cy="28575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        0.70 </a:t>
            </a:r>
            <a:endParaRPr lang="el-GR" dirty="0"/>
          </a:p>
        </p:txBody>
      </p:sp>
      <p:cxnSp>
        <p:nvCxnSpPr>
          <p:cNvPr id="52" name="Straight Arrow Connector 51"/>
          <p:cNvCxnSpPr>
            <a:stCxn id="51" idx="3"/>
          </p:cNvCxnSpPr>
          <p:nvPr/>
        </p:nvCxnSpPr>
        <p:spPr>
          <a:xfrm flipV="1">
            <a:off x="1357290" y="3571876"/>
            <a:ext cx="4857784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241724" y="341685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42844" y="4857760"/>
            <a:ext cx="1214446" cy="28575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        0.68 </a:t>
            </a:r>
            <a:endParaRPr lang="el-GR" dirty="0"/>
          </a:p>
        </p:txBody>
      </p:sp>
      <p:cxnSp>
        <p:nvCxnSpPr>
          <p:cNvPr id="56" name="Straight Arrow Connector 55"/>
          <p:cNvCxnSpPr>
            <a:stCxn id="55" idx="3"/>
          </p:cNvCxnSpPr>
          <p:nvPr/>
        </p:nvCxnSpPr>
        <p:spPr>
          <a:xfrm flipV="1">
            <a:off x="1357290" y="3000372"/>
            <a:ext cx="5929354" cy="2000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241856" y="284535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42844" y="5205425"/>
            <a:ext cx="1214446" cy="28575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        0.67 </a:t>
            </a:r>
            <a:endParaRPr lang="el-GR" dirty="0"/>
          </a:p>
        </p:txBody>
      </p:sp>
      <p:cxnSp>
        <p:nvCxnSpPr>
          <p:cNvPr id="60" name="Straight Arrow Connector 59"/>
          <p:cNvCxnSpPr>
            <a:stCxn id="59" idx="3"/>
          </p:cNvCxnSpPr>
          <p:nvPr/>
        </p:nvCxnSpPr>
        <p:spPr>
          <a:xfrm flipV="1">
            <a:off x="1357290" y="1776401"/>
            <a:ext cx="5857916" cy="3571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41856" y="163090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42844" y="5562615"/>
            <a:ext cx="1214446" cy="28575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        0.64 </a:t>
            </a:r>
            <a:endParaRPr lang="el-GR" dirty="0"/>
          </a:p>
        </p:txBody>
      </p:sp>
      <p:cxnSp>
        <p:nvCxnSpPr>
          <p:cNvPr id="65" name="Straight Arrow Connector 64"/>
          <p:cNvCxnSpPr>
            <a:stCxn id="64" idx="3"/>
          </p:cNvCxnSpPr>
          <p:nvPr/>
        </p:nvCxnSpPr>
        <p:spPr>
          <a:xfrm flipV="1">
            <a:off x="1357290" y="3562351"/>
            <a:ext cx="5857916" cy="214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241856" y="341685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23550" y="2000240"/>
            <a:ext cx="0" cy="38830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423550" y="1512316"/>
            <a:ext cx="1" cy="4879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89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"/>
                            </p:stCondLst>
                            <p:childTnLst>
                              <p:par>
                                <p:cTn id="6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"/>
                            </p:stCondLst>
                            <p:childTnLst>
                              <p:par>
                                <p:cTn id="6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00"/>
                            </p:stCondLst>
                            <p:childTnLst>
                              <p:par>
                                <p:cTn id="7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00"/>
                            </p:stCondLst>
                            <p:childTnLst>
                              <p:par>
                                <p:cTn id="8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00"/>
                            </p:stCondLst>
                            <p:childTnLst>
                              <p:par>
                                <p:cTn id="9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9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00"/>
                            </p:stCondLst>
                            <p:childTnLst>
                              <p:par>
                                <p:cTn id="10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300"/>
                            </p:stCondLst>
                            <p:childTnLst>
                              <p:par>
                                <p:cTn id="10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2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700"/>
                            </p:stCondLst>
                            <p:childTnLst>
                              <p:par>
                                <p:cTn id="11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1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100"/>
                            </p:stCondLst>
                            <p:childTnLst>
                              <p:par>
                                <p:cTn id="12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300"/>
                            </p:stCondLst>
                            <p:childTnLst>
                              <p:par>
                                <p:cTn id="1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700"/>
                            </p:stCondLst>
                            <p:childTnLst>
                              <p:par>
                                <p:cTn id="1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2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900"/>
                            </p:stCondLst>
                            <p:childTnLst>
                              <p:par>
                                <p:cTn id="13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100"/>
                            </p:stCondLst>
                            <p:childTnLst>
                              <p:par>
                                <p:cTn id="14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300"/>
                            </p:stCondLst>
                            <p:childTnLst>
                              <p:par>
                                <p:cTn id="14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700"/>
                            </p:stCondLst>
                            <p:childTnLst>
                              <p:par>
                                <p:cTn id="1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900"/>
                            </p:stCondLst>
                            <p:childTnLst>
                              <p:par>
                                <p:cTn id="1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2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100"/>
                            </p:stCondLst>
                            <p:childTnLst>
                              <p:par>
                                <p:cTn id="16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1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300"/>
                            </p:stCondLst>
                            <p:childTnLst>
                              <p:par>
                                <p:cTn id="16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6500"/>
                            </p:stCondLst>
                            <p:childTnLst>
                              <p:par>
                                <p:cTn id="16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2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700"/>
                            </p:stCondLst>
                            <p:childTnLst>
                              <p:par>
                                <p:cTn id="1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900"/>
                            </p:stCondLst>
                            <p:childTnLst>
                              <p:par>
                                <p:cTn id="1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100"/>
                            </p:stCondLst>
                            <p:childTnLst>
                              <p:par>
                                <p:cTn id="1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2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300"/>
                            </p:stCondLst>
                            <p:childTnLst>
                              <p:par>
                                <p:cTn id="18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500"/>
                            </p:stCondLst>
                            <p:childTnLst>
                              <p:par>
                                <p:cTn id="18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8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700"/>
                            </p:stCondLst>
                            <p:childTnLst>
                              <p:par>
                                <p:cTn id="19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2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7900"/>
                            </p:stCondLst>
                            <p:childTnLst>
                              <p:par>
                                <p:cTn id="1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6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100"/>
                            </p:stCondLst>
                            <p:childTnLst>
                              <p:par>
                                <p:cTn id="19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8300"/>
                            </p:stCondLst>
                            <p:childTnLst>
                              <p:par>
                                <p:cTn id="2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2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8500"/>
                            </p:stCondLst>
                            <p:childTnLst>
                              <p:par>
                                <p:cTn id="20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7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8700"/>
                            </p:stCondLst>
                            <p:childTnLst>
                              <p:par>
                                <p:cTn id="21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1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900"/>
                            </p:stCondLst>
                            <p:childTnLst>
                              <p:par>
                                <p:cTn id="2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2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9100"/>
                            </p:stCondLst>
                            <p:childTnLst>
                              <p:par>
                                <p:cTn id="2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9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9300"/>
                            </p:stCondLst>
                            <p:childTnLst>
                              <p:par>
                                <p:cTn id="2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3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2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9700"/>
                            </p:stCondLst>
                            <p:childTnLst>
                              <p:par>
                                <p:cTn id="22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9900"/>
                            </p:stCondLst>
                            <p:childTnLst>
                              <p:par>
                                <p:cTn id="23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100"/>
                            </p:stCondLst>
                            <p:childTnLst>
                              <p:par>
                                <p:cTn id="23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2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300"/>
                            </p:stCondLst>
                            <p:childTnLst>
                              <p:par>
                                <p:cTn id="2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6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700"/>
                            </p:stCondLst>
                            <p:childTnLst>
                              <p:par>
                                <p:cTn id="2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0" dur="2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900"/>
                            </p:stCondLst>
                            <p:childTnLst>
                              <p:par>
                                <p:cTn id="25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3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1100"/>
                            </p:stCondLst>
                            <p:childTnLst>
                              <p:par>
                                <p:cTn id="25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7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1300"/>
                            </p:stCondLst>
                            <p:childTnLst>
                              <p:par>
                                <p:cTn id="26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2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1700"/>
                            </p:stCondLst>
                            <p:childTnLst>
                              <p:par>
                                <p:cTn id="2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 animBg="1"/>
      <p:bldP spid="17" grpId="1" animBg="1"/>
      <p:bldP spid="20" grpId="0" build="allAtOnce"/>
      <p:bldP spid="22" grpId="0" animBg="1"/>
      <p:bldP spid="22" grpId="1" animBg="1"/>
      <p:bldP spid="26" grpId="0" build="allAtOnce"/>
      <p:bldP spid="27" grpId="0" animBg="1"/>
      <p:bldP spid="27" grpId="1" animBg="1"/>
      <p:bldP spid="30" grpId="0" build="allAtOnce"/>
      <p:bldP spid="32" grpId="0" animBg="1"/>
      <p:bldP spid="32" grpId="1" animBg="1"/>
      <p:bldP spid="36" grpId="0" build="allAtOnce"/>
      <p:bldP spid="36" grpId="1" build="allAtOnce"/>
      <p:bldP spid="39" grpId="0" animBg="1"/>
      <p:bldP spid="39" grpId="1" animBg="1"/>
      <p:bldP spid="42" grpId="0" build="allAtOnce"/>
      <p:bldP spid="43" grpId="0" animBg="1"/>
      <p:bldP spid="43" grpId="1" animBg="1"/>
      <p:bldP spid="46" grpId="0" build="allAtOnce"/>
      <p:bldP spid="47" grpId="0" animBg="1"/>
      <p:bldP spid="47" grpId="1" animBg="1"/>
      <p:bldP spid="50" grpId="0" build="allAtOnce"/>
      <p:bldP spid="51" grpId="0" animBg="1"/>
      <p:bldP spid="51" grpId="1" animBg="1"/>
      <p:bldP spid="54" grpId="0" build="allAtOnce"/>
      <p:bldP spid="55" grpId="0" animBg="1"/>
      <p:bldP spid="55" grpId="1" animBg="1"/>
      <p:bldP spid="58" grpId="0" build="allAtOnce"/>
      <p:bldP spid="59" grpId="0" animBg="1"/>
      <p:bldP spid="59" grpId="1" animBg="1"/>
      <p:bldP spid="62" grpId="0" build="allAtOnce"/>
      <p:bldP spid="64" grpId="0" animBg="1"/>
      <p:bldP spid="64" grpId="1" animBg="1"/>
      <p:bldP spid="6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Result estimation using BFHMs</a:t>
            </a:r>
            <a:endParaRPr lang="el-GR" sz="3600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071934" y="1285860"/>
            <a:ext cx="5072066" cy="307183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Idea:</a:t>
            </a:r>
          </a:p>
          <a:p>
            <a:pPr lvl="1"/>
            <a:r>
              <a:rPr lang="en-US" dirty="0" smtClean="0"/>
              <a:t>Compute a “bit-wise product” of BFHM buckets in pairs</a:t>
            </a:r>
            <a:endParaRPr lang="en-US" dirty="0"/>
          </a:p>
          <a:p>
            <a:pPr lvl="2"/>
            <a:r>
              <a:rPr lang="en-US" dirty="0" smtClean="0"/>
              <a:t>If the product is &gt;0 then there are possible result(s)</a:t>
            </a:r>
          </a:p>
          <a:p>
            <a:pPr lvl="1"/>
            <a:r>
              <a:rPr lang="en-US" dirty="0" smtClean="0"/>
              <a:t>Produce a list of estimated results sorted on their </a:t>
            </a:r>
            <a:r>
              <a:rPr lang="en-US" i="1" dirty="0" smtClean="0"/>
              <a:t>attainable scores</a:t>
            </a:r>
            <a:endParaRPr lang="el-GR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1438" y="1142985"/>
          <a:ext cx="3357554" cy="25450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71472"/>
                <a:gridCol w="500066"/>
                <a:gridCol w="571504"/>
                <a:gridCol w="571504"/>
                <a:gridCol w="571504"/>
                <a:gridCol w="571504"/>
              </a:tblGrid>
              <a:tr h="479960">
                <a:tc>
                  <a:txBody>
                    <a:bodyPr/>
                    <a:lstStyle/>
                    <a:p>
                      <a:pPr algn="ctr"/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0.9-1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0.8-0.9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0.7-0.8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0.6-0.7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0.5-0.6</a:t>
                      </a:r>
                      <a:endParaRPr lang="el-GR" sz="1400" dirty="0"/>
                    </a:p>
                  </a:txBody>
                  <a:tcPr/>
                </a:tc>
              </a:tr>
              <a:tr h="26821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h(</a:t>
                      </a:r>
                      <a:r>
                        <a:rPr lang="en-US" sz="1300" baseline="0" dirty="0" smtClean="0"/>
                        <a:t>C)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</a:tr>
              <a:tr h="268213"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</a:tr>
              <a:tr h="26821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h(A)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</a:tr>
              <a:tr h="268213"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</a:tr>
              <a:tr h="268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h(D)</a:t>
                      </a:r>
                      <a:endParaRPr lang="el-GR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</a:tr>
              <a:tr h="268213">
                <a:tc>
                  <a:txBody>
                    <a:bodyPr/>
                    <a:lstStyle/>
                    <a:p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</a:tr>
              <a:tr h="268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h(B)</a:t>
                      </a:r>
                      <a:endParaRPr lang="el-GR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1406" y="3857628"/>
          <a:ext cx="3357586" cy="25450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71504"/>
                <a:gridCol w="500066"/>
                <a:gridCol w="571504"/>
                <a:gridCol w="571504"/>
                <a:gridCol w="571504"/>
                <a:gridCol w="571504"/>
              </a:tblGrid>
              <a:tr h="436327">
                <a:tc>
                  <a:txBody>
                    <a:bodyPr/>
                    <a:lstStyle/>
                    <a:p>
                      <a:pPr algn="ctr"/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0.9-1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0.6-0.7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0.5-0.6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0.4-0.5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0.3-0.4</a:t>
                      </a:r>
                      <a:endParaRPr lang="el-GR" sz="1400" dirty="0"/>
                    </a:p>
                  </a:txBody>
                  <a:tcPr/>
                </a:tc>
              </a:tr>
              <a:tr h="24383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h(</a:t>
                      </a:r>
                      <a:r>
                        <a:rPr lang="en-US" sz="1300" baseline="0" dirty="0" smtClean="0"/>
                        <a:t>C)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l-GR" sz="1300" dirty="0"/>
                    </a:p>
                  </a:txBody>
                  <a:tcPr/>
                </a:tc>
              </a:tr>
              <a:tr h="243830"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</a:tr>
              <a:tr h="24383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h(A)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</a:t>
                      </a:r>
                      <a:endParaRPr lang="el-GR" sz="1300" dirty="0"/>
                    </a:p>
                  </a:txBody>
                  <a:tcPr/>
                </a:tc>
              </a:tr>
              <a:tr h="243830"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/>
                    </a:p>
                  </a:txBody>
                  <a:tcPr/>
                </a:tc>
              </a:tr>
              <a:tr h="2438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h(D)</a:t>
                      </a:r>
                      <a:endParaRPr lang="el-GR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</a:tr>
              <a:tr h="243830"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</a:tr>
              <a:tr h="2438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h(B)</a:t>
                      </a:r>
                      <a:endParaRPr lang="el-GR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</a:t>
                      </a:r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Straight Arrow Connector 15"/>
          <p:cNvCxnSpPr>
            <a:endCxn id="29" idx="1"/>
          </p:cNvCxnSpPr>
          <p:nvPr/>
        </p:nvCxnSpPr>
        <p:spPr>
          <a:xfrm>
            <a:off x="1020417" y="1828800"/>
            <a:ext cx="3265800" cy="3195336"/>
          </a:xfrm>
          <a:prstGeom prst="straightConnector1">
            <a:avLst/>
          </a:prstGeom>
          <a:ln>
            <a:headEnd type="oval" w="lg" len="lg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29" idx="1"/>
          </p:cNvCxnSpPr>
          <p:nvPr/>
        </p:nvCxnSpPr>
        <p:spPr>
          <a:xfrm>
            <a:off x="1543050" y="4543425"/>
            <a:ext cx="2743167" cy="480711"/>
          </a:xfrm>
          <a:prstGeom prst="straightConnector1">
            <a:avLst/>
          </a:prstGeom>
          <a:ln>
            <a:headEnd type="oval" w="lg" len="lg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30" idx="1"/>
          </p:cNvCxnSpPr>
          <p:nvPr/>
        </p:nvCxnSpPr>
        <p:spPr>
          <a:xfrm>
            <a:off x="1020417" y="1809750"/>
            <a:ext cx="3265831" cy="4127154"/>
          </a:xfrm>
          <a:prstGeom prst="straightConnector1">
            <a:avLst/>
          </a:prstGeom>
          <a:ln>
            <a:headEnd type="oval" w="lg" len="lg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30" idx="1"/>
          </p:cNvCxnSpPr>
          <p:nvPr/>
        </p:nvCxnSpPr>
        <p:spPr>
          <a:xfrm>
            <a:off x="3257550" y="4524375"/>
            <a:ext cx="1028698" cy="1412529"/>
          </a:xfrm>
          <a:prstGeom prst="straightConnector1">
            <a:avLst/>
          </a:prstGeom>
          <a:ln>
            <a:headEnd type="oval" w="lg" len="lg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4286217" y="4838716"/>
          <a:ext cx="467680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741"/>
                <a:gridCol w="735655"/>
                <a:gridCol w="674351"/>
                <a:gridCol w="800843"/>
                <a:gridCol w="999234"/>
                <a:gridCol w="9149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h(C)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1.7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0.9-1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0.6-0.7</a:t>
                      </a:r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4286248" y="5751484"/>
          <a:ext cx="46767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741"/>
                <a:gridCol w="735655"/>
                <a:gridCol w="674351"/>
                <a:gridCol w="800843"/>
                <a:gridCol w="999234"/>
                <a:gridCol w="9149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h(C)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1.4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0.9-1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0.3-0.4</a:t>
                      </a:r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4286248" y="4267212"/>
          <a:ext cx="4676777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741"/>
                <a:gridCol w="735655"/>
                <a:gridCol w="674351"/>
                <a:gridCol w="800843"/>
                <a:gridCol w="999234"/>
                <a:gridCol w="9149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Join </a:t>
                      </a:r>
                      <a:r>
                        <a:rPr lang="en-US" sz="1400" dirty="0" err="1" smtClean="0"/>
                        <a:t>Attr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 Score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 Score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 of results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T1 bucket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T2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bucket</a:t>
                      </a:r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675861" y="1142985"/>
            <a:ext cx="467115" cy="2545080"/>
          </a:xfrm>
          <a:prstGeom prst="roundRect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69237" y="3892813"/>
            <a:ext cx="467115" cy="2545080"/>
          </a:xfrm>
          <a:prstGeom prst="roundRect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199322" y="3906062"/>
            <a:ext cx="467115" cy="2545080"/>
          </a:xfrm>
          <a:prstGeom prst="roundRect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774962" y="3906067"/>
            <a:ext cx="467115" cy="2545080"/>
          </a:xfrm>
          <a:prstGeom prst="roundRect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345634" y="3912694"/>
            <a:ext cx="467115" cy="2545080"/>
          </a:xfrm>
          <a:prstGeom prst="roundRect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902228" y="3925947"/>
            <a:ext cx="467115" cy="2545080"/>
          </a:xfrm>
          <a:prstGeom prst="roundRect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4286248" y="5293450"/>
          <a:ext cx="46767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741"/>
                <a:gridCol w="735655"/>
                <a:gridCol w="674351"/>
                <a:gridCol w="800843"/>
                <a:gridCol w="999234"/>
                <a:gridCol w="9149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h(A)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1.4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1.6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0.9-1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0.5-0.6</a:t>
                      </a:r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3" name="Straight Arrow Connector 32"/>
          <p:cNvCxnSpPr>
            <a:endCxn id="32" idx="1"/>
          </p:cNvCxnSpPr>
          <p:nvPr/>
        </p:nvCxnSpPr>
        <p:spPr>
          <a:xfrm>
            <a:off x="2133600" y="5105400"/>
            <a:ext cx="2152648" cy="373470"/>
          </a:xfrm>
          <a:prstGeom prst="straightConnector1">
            <a:avLst/>
          </a:prstGeom>
          <a:ln>
            <a:headEnd type="oval" w="lg" len="lg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2" idx="1"/>
          </p:cNvCxnSpPr>
          <p:nvPr/>
        </p:nvCxnSpPr>
        <p:spPr>
          <a:xfrm>
            <a:off x="1020417" y="2418526"/>
            <a:ext cx="3265831" cy="3060344"/>
          </a:xfrm>
          <a:prstGeom prst="straightConnector1">
            <a:avLst/>
          </a:prstGeom>
          <a:ln>
            <a:headEnd type="oval" w="lg" len="lg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4292876" y="6201226"/>
          <a:ext cx="467014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741"/>
                <a:gridCol w="735655"/>
                <a:gridCol w="674351"/>
                <a:gridCol w="800843"/>
                <a:gridCol w="999234"/>
                <a:gridCol w="9083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h(A)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1.4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0.9-1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0.3-0.4</a:t>
                      </a:r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6" name="Straight Arrow Connector 35"/>
          <p:cNvCxnSpPr>
            <a:endCxn id="37" idx="1"/>
          </p:cNvCxnSpPr>
          <p:nvPr/>
        </p:nvCxnSpPr>
        <p:spPr>
          <a:xfrm>
            <a:off x="3257550" y="5105400"/>
            <a:ext cx="1035326" cy="1281246"/>
          </a:xfrm>
          <a:prstGeom prst="straightConnector1">
            <a:avLst/>
          </a:prstGeom>
          <a:ln>
            <a:headEnd type="oval" w="lg" len="lg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7" idx="1"/>
          </p:cNvCxnSpPr>
          <p:nvPr/>
        </p:nvCxnSpPr>
        <p:spPr>
          <a:xfrm>
            <a:off x="1020417" y="2418526"/>
            <a:ext cx="3272459" cy="3968120"/>
          </a:xfrm>
          <a:prstGeom prst="straightConnector1">
            <a:avLst/>
          </a:prstGeom>
          <a:ln>
            <a:headEnd type="oval" w="lg" len="lg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68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 animBg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7" grpId="0" animBg="1"/>
      <p:bldP spid="27" grpId="1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20" y="1488456"/>
          <a:ext cx="4643501" cy="422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741"/>
                <a:gridCol w="735655"/>
                <a:gridCol w="674351"/>
                <a:gridCol w="800843"/>
                <a:gridCol w="999234"/>
                <a:gridCol w="8816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Join </a:t>
                      </a:r>
                      <a:r>
                        <a:rPr lang="en-US" sz="1400" dirty="0" err="1" smtClean="0"/>
                        <a:t>Attr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Min Score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Max Score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 of results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R1 bucket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R2 bucket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h(B)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1.9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0.8-0.9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0.9-1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h(B)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1.6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1.8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0.7-0.8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0.9-1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h(c)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0.9-1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0.6-0.7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h(B)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0.6-0.7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0.9-1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h(A)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1.4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1.6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0.9-1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0.5-0.6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h(C)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1.3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0.7-0.8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0.6-0.7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h(D)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1.3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0.8-0.9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0.5-0.6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h(C)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1.4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0.9-1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0.3-0.4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h(A)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1.4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0.9-1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0.3-0.4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h(A)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1.4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0.7-0.8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0.5-0.6</a:t>
                      </a:r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8124" y="1416594"/>
            <a:ext cx="142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Top-5 query</a:t>
            </a:r>
            <a:endParaRPr lang="el-GR" sz="2000" u="sng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85720" y="2005286"/>
          <a:ext cx="464350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741"/>
                <a:gridCol w="735655"/>
                <a:gridCol w="674351"/>
                <a:gridCol w="800843"/>
                <a:gridCol w="999234"/>
                <a:gridCol w="8816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h(B)</a:t>
                      </a:r>
                      <a:endParaRPr lang="el-GR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</a:t>
                      </a:r>
                      <a:endParaRPr lang="el-GR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1.9</a:t>
                      </a:r>
                      <a:endParaRPr lang="el-GR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2</a:t>
                      </a:r>
                      <a:endParaRPr lang="el-GR" sz="1400" b="1" i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0.8-0.9</a:t>
                      </a:r>
                      <a:endParaRPr lang="el-GR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0.9-1</a:t>
                      </a:r>
                      <a:endParaRPr lang="el-GR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h(B)</a:t>
                      </a:r>
                      <a:endParaRPr lang="el-GR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1.6</a:t>
                      </a:r>
                      <a:endParaRPr lang="el-GR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1.8</a:t>
                      </a:r>
                      <a:endParaRPr lang="el-GR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2</a:t>
                      </a:r>
                      <a:endParaRPr lang="el-GR" sz="1400" b="1" i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0.7-0.8</a:t>
                      </a:r>
                      <a:endParaRPr lang="el-GR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0.9-1</a:t>
                      </a:r>
                      <a:endParaRPr lang="el-GR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h(C)</a:t>
                      </a:r>
                      <a:endParaRPr lang="el-GR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</a:t>
                      </a:r>
                      <a:endParaRPr lang="el-GR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</a:t>
                      </a:r>
                      <a:endParaRPr lang="el-GR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1</a:t>
                      </a:r>
                      <a:endParaRPr lang="el-GR" sz="1400" b="1" i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0.9-1</a:t>
                      </a:r>
                      <a:endParaRPr lang="el-GR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0.6-0.7</a:t>
                      </a:r>
                      <a:endParaRPr lang="el-GR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ight Brace 6"/>
          <p:cNvSpPr/>
          <p:nvPr/>
        </p:nvSpPr>
        <p:spPr>
          <a:xfrm>
            <a:off x="5072066" y="2000240"/>
            <a:ext cx="142876" cy="114300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5373506" y="2376066"/>
            <a:ext cx="3223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Top-5 estimated result tuples</a:t>
            </a:r>
            <a:endParaRPr lang="el-GR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85719" y="2745888"/>
          <a:ext cx="464350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741"/>
                <a:gridCol w="735655"/>
                <a:gridCol w="674351"/>
                <a:gridCol w="800843"/>
                <a:gridCol w="999234"/>
                <a:gridCol w="8816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h(C)</a:t>
                      </a:r>
                      <a:endParaRPr lang="el-GR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rgbClr val="FF0000"/>
                          </a:solidFill>
                        </a:rPr>
                        <a:t>1.5</a:t>
                      </a:r>
                      <a:endParaRPr lang="el-GR" sz="1400" b="1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</a:t>
                      </a:r>
                      <a:endParaRPr lang="el-GR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l-GR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0.9-1</a:t>
                      </a:r>
                      <a:endParaRPr lang="el-GR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0.6-0.7</a:t>
                      </a:r>
                      <a:endParaRPr lang="el-GR" sz="1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h(B)</a:t>
                      </a:r>
                      <a:endParaRPr lang="el-GR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</a:t>
                      </a:r>
                      <a:endParaRPr lang="el-GR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</a:t>
                      </a:r>
                      <a:endParaRPr lang="el-GR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l-GR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0.6-0.7</a:t>
                      </a:r>
                      <a:endParaRPr lang="el-GR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0.9-1</a:t>
                      </a:r>
                      <a:endParaRPr lang="el-GR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h(A)</a:t>
                      </a:r>
                      <a:endParaRPr lang="el-GR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1.4</a:t>
                      </a:r>
                      <a:endParaRPr lang="el-GR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rgbClr val="FF0000"/>
                          </a:solidFill>
                        </a:rPr>
                        <a:t>1.6</a:t>
                      </a:r>
                      <a:endParaRPr lang="el-GR" sz="1400" b="1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l-GR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0.9-1</a:t>
                      </a:r>
                      <a:endParaRPr lang="el-GR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0.5-0.6</a:t>
                      </a:r>
                      <a:endParaRPr lang="el-GR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" name="Right Brace 9"/>
          <p:cNvSpPr/>
          <p:nvPr/>
        </p:nvSpPr>
        <p:spPr>
          <a:xfrm>
            <a:off x="5072066" y="3143248"/>
            <a:ext cx="142876" cy="78581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5269128" y="3000372"/>
            <a:ext cx="35150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Tuples that could be in top-k</a:t>
            </a:r>
            <a:br>
              <a:rPr lang="en-US" sz="2000" dirty="0" smtClean="0"/>
            </a:br>
            <a:r>
              <a:rPr lang="en-US" sz="2000" dirty="0" smtClean="0"/>
              <a:t>if our estimations were off</a:t>
            </a:r>
            <a:br>
              <a:rPr lang="en-US" sz="2000" dirty="0" smtClean="0"/>
            </a:br>
            <a:r>
              <a:rPr lang="en-US" sz="2000" dirty="0" smtClean="0"/>
              <a:t>(i.e. those with max score larger</a:t>
            </a:r>
          </a:p>
          <a:p>
            <a:pPr algn="ctr"/>
            <a:r>
              <a:rPr lang="en-US" sz="2000" dirty="0" smtClean="0"/>
              <a:t>than the min score of the </a:t>
            </a:r>
            <a:r>
              <a:rPr lang="en-US" sz="2000" dirty="0" err="1" smtClean="0"/>
              <a:t>k’th</a:t>
            </a:r>
            <a:endParaRPr lang="en-US" sz="2000" dirty="0" smtClean="0"/>
          </a:p>
          <a:p>
            <a:pPr algn="ctr"/>
            <a:r>
              <a:rPr lang="en-US" sz="2000" dirty="0"/>
              <a:t>result </a:t>
            </a:r>
            <a:r>
              <a:rPr lang="en-US" sz="2000" dirty="0" smtClean="0"/>
              <a:t>in the top-k list)</a:t>
            </a:r>
            <a:endParaRPr lang="el-GR" sz="2000" dirty="0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Result estimation using BFHMs (cont.)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25664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 sz="3600" dirty="0" smtClean="0">
                <a:latin typeface="DejaVu Sans"/>
              </a:rPr>
              <a:t>Performance Results</a:t>
            </a:r>
            <a:endParaRPr lang="en-US" altLang="en-GB" sz="3600" dirty="0" smtClean="0">
              <a:latin typeface="DejaVu Sans"/>
            </a:endParaRPr>
          </a:p>
        </p:txBody>
      </p:sp>
      <p:pic>
        <p:nvPicPr>
          <p:cNvPr id="6" name="Content Placeholder 5" descr="LO-time-standard-0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3724171"/>
            <a:ext cx="5385594" cy="2355954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Content Placeholder 10" descr="LP-time-standard-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233487"/>
            <a:ext cx="5194901" cy="22717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57724" y="3505200"/>
            <a:ext cx="1038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GB" sz="1000" dirty="0" err="1">
                <a:latin typeface="DejaVu Sans"/>
              </a:rPr>
              <a:t>LineItem</a:t>
            </a:r>
            <a:r>
              <a:rPr lang="en-US" altLang="en-GB" sz="1000" dirty="0">
                <a:latin typeface="DejaVu Sans"/>
              </a:rPr>
              <a:t>-Part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44765" y="6056208"/>
            <a:ext cx="12112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GB" sz="1000" dirty="0" err="1">
                <a:latin typeface="DejaVu Sans"/>
              </a:rPr>
              <a:t>LineItem</a:t>
            </a:r>
            <a:r>
              <a:rPr lang="en-US" altLang="en-GB" sz="1000" dirty="0">
                <a:latin typeface="DejaVu Sans"/>
              </a:rPr>
              <a:t>-Orders</a:t>
            </a:r>
          </a:p>
        </p:txBody>
      </p:sp>
    </p:spTree>
    <p:extLst>
      <p:ext uri="{BB962C8B-B14F-4D97-AF65-F5344CB8AC3E}">
        <p14:creationId xmlns:p14="http://schemas.microsoft.com/office/powerpoint/2010/main" val="21871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study 2: k-Nearest-</a:t>
            </a:r>
            <a:r>
              <a:rPr lang="en-US" dirty="0" err="1" smtClean="0"/>
              <a:t>Neighbours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8353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390" y="1417638"/>
            <a:ext cx="1692000" cy="169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" y="2590800"/>
            <a:ext cx="1692000" cy="169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11" y="1412641"/>
            <a:ext cx="1692000" cy="1665938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90800"/>
            <a:ext cx="1125747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00" y="4038600"/>
            <a:ext cx="1692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k-Nearest-</a:t>
            </a:r>
            <a:r>
              <a:rPr lang="en-US" dirty="0" err="1" smtClean="0"/>
              <a:t>Neighbours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i="1" dirty="0">
                <a:solidFill>
                  <a:srgbClr val="B34040"/>
                </a:solidFill>
              </a:rPr>
              <a:t> </a:t>
            </a:r>
            <a:r>
              <a:rPr lang="en-US" sz="2800" b="1" i="1" dirty="0" smtClean="0">
                <a:solidFill>
                  <a:srgbClr val="B34040"/>
                </a:solidFill>
              </a:rPr>
              <a:t>   </a:t>
            </a:r>
            <a:r>
              <a:rPr lang="en-US" sz="2800" b="1" i="1" dirty="0" smtClean="0">
                <a:solidFill>
                  <a:srgbClr val="B34040"/>
                </a:solidFill>
              </a:rPr>
              <a:t> SELECT * FROM R</a:t>
            </a:r>
            <a:endParaRPr lang="en-US" sz="2800" b="1" i="1" baseline="-25000" dirty="0" smtClean="0">
              <a:solidFill>
                <a:srgbClr val="B3404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i="1" dirty="0" smtClean="0">
                <a:solidFill>
                  <a:srgbClr val="B34040"/>
                </a:solidFill>
              </a:rPr>
              <a:t>     ORDER </a:t>
            </a:r>
            <a:r>
              <a:rPr lang="en-US" sz="2800" b="1" i="1" dirty="0" smtClean="0">
                <a:solidFill>
                  <a:srgbClr val="B34040"/>
                </a:solidFill>
              </a:rPr>
              <a:t>BY </a:t>
            </a:r>
            <a:r>
              <a:rPr lang="en-US" sz="2800" b="1" i="1" dirty="0" smtClean="0">
                <a:solidFill>
                  <a:srgbClr val="B34040"/>
                </a:solidFill>
              </a:rPr>
              <a:t>distance(q)</a:t>
            </a:r>
            <a:endParaRPr lang="en-US" sz="2800" b="1" i="1" dirty="0" smtClean="0">
              <a:solidFill>
                <a:srgbClr val="B3404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i="1" dirty="0">
                <a:solidFill>
                  <a:srgbClr val="B34040"/>
                </a:solidFill>
              </a:rPr>
              <a:t> </a:t>
            </a:r>
            <a:r>
              <a:rPr lang="en-US" sz="2800" b="1" i="1" dirty="0" smtClean="0">
                <a:solidFill>
                  <a:srgbClr val="B34040"/>
                </a:solidFill>
              </a:rPr>
              <a:t>    </a:t>
            </a:r>
            <a:r>
              <a:rPr lang="en-US" sz="2800" b="1" i="1" dirty="0" smtClean="0">
                <a:solidFill>
                  <a:srgbClr val="B34040"/>
                </a:solidFill>
              </a:rPr>
              <a:t>LIMIT </a:t>
            </a:r>
            <a:r>
              <a:rPr lang="en-US" sz="2800" b="1" i="1" dirty="0" smtClean="0">
                <a:solidFill>
                  <a:srgbClr val="B34040"/>
                </a:solidFill>
              </a:rPr>
              <a:t>k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sz="2800" dirty="0" smtClean="0"/>
          </a:p>
          <a:p>
            <a:r>
              <a:rPr lang="en-US" sz="2800" dirty="0" smtClean="0"/>
              <a:t>Database of multi-dimensional data points (plus properties)</a:t>
            </a:r>
          </a:p>
          <a:p>
            <a:r>
              <a:rPr lang="en-US" sz="2800" dirty="0" smtClean="0"/>
              <a:t>User provides (multi-dimensional) query point </a:t>
            </a:r>
            <a:r>
              <a:rPr lang="en-US" sz="2800" b="1" i="1" dirty="0" smtClean="0">
                <a:solidFill>
                  <a:srgbClr val="B34040"/>
                </a:solidFill>
              </a:rPr>
              <a:t>q</a:t>
            </a:r>
          </a:p>
          <a:p>
            <a:r>
              <a:rPr lang="en-US" sz="2800" dirty="0" smtClean="0"/>
              <a:t>Scoring </a:t>
            </a:r>
            <a:r>
              <a:rPr lang="en-US" sz="2800" dirty="0" smtClean="0"/>
              <a:t>of individual tuples of </a:t>
            </a:r>
            <a:r>
              <a:rPr lang="en-US" sz="2800" i="1" dirty="0" smtClean="0"/>
              <a:t>R</a:t>
            </a:r>
            <a:r>
              <a:rPr lang="en-US" sz="2800" dirty="0" smtClean="0"/>
              <a:t> </a:t>
            </a:r>
            <a:r>
              <a:rPr lang="en-US" sz="2800" dirty="0" smtClean="0"/>
              <a:t>based on </a:t>
            </a:r>
            <a:r>
              <a:rPr lang="en-US" sz="2800" i="1" dirty="0" smtClean="0">
                <a:solidFill>
                  <a:srgbClr val="B34040"/>
                </a:solidFill>
              </a:rPr>
              <a:t>distance</a:t>
            </a:r>
            <a:r>
              <a:rPr lang="en-US" sz="2800" dirty="0" smtClean="0">
                <a:solidFill>
                  <a:srgbClr val="B34040"/>
                </a:solidFill>
              </a:rPr>
              <a:t> </a:t>
            </a:r>
            <a:r>
              <a:rPr lang="en-US" sz="2800" dirty="0" smtClean="0"/>
              <a:t>from </a:t>
            </a:r>
            <a:r>
              <a:rPr lang="en-US" sz="2800" b="1" i="1" dirty="0" smtClean="0">
                <a:solidFill>
                  <a:srgbClr val="B34040"/>
                </a:solidFill>
              </a:rPr>
              <a:t>q</a:t>
            </a:r>
            <a:endParaRPr lang="en-US" sz="2800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23888" y="6150114"/>
            <a:ext cx="80629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28600" indent="-228600" algn="ctr" eaLnBrk="1" hangingPunct="1">
              <a:buAutoNum type="alphaUcPeriod"/>
            </a:pPr>
            <a:r>
              <a:rPr lang="en-US" altLang="en-GB" sz="1000" dirty="0" err="1" smtClean="0">
                <a:latin typeface="DejaVu Sans"/>
              </a:rPr>
              <a:t>Cahsai</a:t>
            </a:r>
            <a:r>
              <a:rPr lang="en-US" altLang="en-GB" sz="1000" dirty="0">
                <a:latin typeface="DejaVu Sans"/>
              </a:rPr>
              <a:t>, N. Ntarmos, C. </a:t>
            </a:r>
            <a:r>
              <a:rPr lang="en-US" altLang="en-GB" sz="1000" dirty="0" err="1">
                <a:latin typeface="DejaVu Sans"/>
              </a:rPr>
              <a:t>Anagnostopoulos</a:t>
            </a:r>
            <a:r>
              <a:rPr lang="en-US" altLang="en-GB" sz="1000" dirty="0">
                <a:latin typeface="DejaVu Sans"/>
              </a:rPr>
              <a:t>, and P. Triantafillou, “Scaling k-Nearest Neighbors Queries (The right way),” in Proceedings of the 37th IEEE International Conference on Distributed Computing Systems (ICDCS), 2017</a:t>
            </a:r>
            <a:r>
              <a:rPr lang="en-US" altLang="en-GB" sz="1000" dirty="0" smtClean="0">
                <a:latin typeface="DejaVu Sans"/>
              </a:rPr>
              <a:t>.</a:t>
            </a:r>
          </a:p>
          <a:p>
            <a:pPr algn="ctr" eaLnBrk="1" hangingPunct="1"/>
            <a:r>
              <a:rPr lang="en-US" altLang="en-GB" sz="1000" dirty="0">
                <a:latin typeface="DejaVu Sans"/>
              </a:rPr>
              <a:t>A. </a:t>
            </a:r>
            <a:r>
              <a:rPr lang="en-US" altLang="en-GB" sz="1000" dirty="0" err="1">
                <a:latin typeface="DejaVu Sans"/>
              </a:rPr>
              <a:t>Cahsai</a:t>
            </a:r>
            <a:r>
              <a:rPr lang="en-US" altLang="en-GB" sz="1000" dirty="0">
                <a:latin typeface="DejaVu Sans"/>
              </a:rPr>
              <a:t>, C. S. </a:t>
            </a:r>
            <a:r>
              <a:rPr lang="en-US" altLang="en-GB" sz="1000" dirty="0" err="1">
                <a:latin typeface="DejaVu Sans"/>
              </a:rPr>
              <a:t>Anagnostopoulos</a:t>
            </a:r>
            <a:r>
              <a:rPr lang="en-US" altLang="en-GB" sz="1000" dirty="0">
                <a:latin typeface="DejaVu Sans"/>
              </a:rPr>
              <a:t>, N. Ntarmos, and P. Triantafillou, “Revisiting Exact </a:t>
            </a:r>
            <a:r>
              <a:rPr lang="en-US" altLang="en-GB" sz="1000" dirty="0" err="1">
                <a:latin typeface="DejaVu Sans"/>
              </a:rPr>
              <a:t>kNN</a:t>
            </a:r>
            <a:r>
              <a:rPr lang="en-US" altLang="en-GB" sz="1000" dirty="0">
                <a:latin typeface="DejaVu Sans"/>
              </a:rPr>
              <a:t> Query Processing with Probabilistic Data Space Transformations,” in Proceedings of the IEEE International Conference on Big Data (</a:t>
            </a:r>
            <a:r>
              <a:rPr lang="en-US" altLang="en-GB" sz="1000" dirty="0" err="1">
                <a:latin typeface="DejaVu Sans"/>
              </a:rPr>
              <a:t>BigData</a:t>
            </a:r>
            <a:r>
              <a:rPr lang="en-US" altLang="en-GB" sz="1000" dirty="0">
                <a:latin typeface="DejaVu Sans"/>
              </a:rPr>
              <a:t>) (Best Student Paper Award), 2018.</a:t>
            </a:r>
            <a:endParaRPr lang="en-US" altLang="en-GB" sz="1000" dirty="0">
              <a:latin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790013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Workflow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1143000"/>
            <a:ext cx="8458201" cy="5082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612" y="1731150"/>
            <a:ext cx="6350776" cy="3395700"/>
          </a:xfrm>
          <a:prstGeom prst="rect">
            <a:avLst/>
          </a:prstGeom>
          <a:ln w="22225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408999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Two-pronged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14386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COWI: Coordinator With In-memory Index</a:t>
            </a:r>
          </a:p>
          <a:p>
            <a:pPr lvl="1"/>
            <a:r>
              <a:rPr lang="en-GB" dirty="0" smtClean="0"/>
              <a:t>Quad-tree based index</a:t>
            </a:r>
          </a:p>
          <a:p>
            <a:pPr lvl="1"/>
            <a:r>
              <a:rPr lang="en-GB" dirty="0" smtClean="0"/>
              <a:t>Sample + compute size of leaves/internal nodes to fit in main memory</a:t>
            </a:r>
          </a:p>
          <a:p>
            <a:pPr lvl="1"/>
            <a:r>
              <a:rPr lang="en-GB" dirty="0" smtClean="0"/>
              <a:t>Distributed index building + </a:t>
            </a:r>
            <a:r>
              <a:rPr lang="en-GB" dirty="0"/>
              <a:t>storage on DFS</a:t>
            </a:r>
            <a:endParaRPr lang="en-GB" dirty="0" smtClean="0"/>
          </a:p>
          <a:p>
            <a:pPr lvl="2"/>
            <a:r>
              <a:rPr lang="en-GB" dirty="0" smtClean="0"/>
              <a:t>Data partitioning</a:t>
            </a:r>
          </a:p>
          <a:p>
            <a:pPr lvl="2"/>
            <a:r>
              <a:rPr lang="en-GB" dirty="0" smtClean="0"/>
              <a:t>Quad-tree building</a:t>
            </a:r>
          </a:p>
          <a:p>
            <a:pPr lvl="1"/>
            <a:r>
              <a:rPr lang="en-GB" dirty="0" smtClean="0"/>
              <a:t>Load quad tree in coordinator’s memory + answer queries</a:t>
            </a:r>
          </a:p>
          <a:p>
            <a:r>
              <a:rPr lang="en-GB" dirty="0" smtClean="0"/>
              <a:t>CONI: Coordinator with No In-memory Index</a:t>
            </a:r>
          </a:p>
          <a:p>
            <a:pPr lvl="1"/>
            <a:r>
              <a:rPr lang="en-GB" dirty="0" smtClean="0"/>
              <a:t>Build COWI + store in DKVS</a:t>
            </a:r>
          </a:p>
          <a:p>
            <a:pPr lvl="1"/>
            <a:r>
              <a:rPr lang="en-GB" dirty="0" smtClean="0"/>
              <a:t>Build balanced Quad Tree over COWI leaf nodes</a:t>
            </a:r>
          </a:p>
          <a:p>
            <a:pPr lvl="1"/>
            <a:r>
              <a:rPr lang="en-GB" dirty="0" smtClean="0"/>
              <a:t>Load only latter quad tree in coordinator’s memory + answer queries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500"/>
          <a:stretch/>
        </p:blipFill>
        <p:spPr>
          <a:xfrm>
            <a:off x="6414486" y="3595002"/>
            <a:ext cx="2362200" cy="2510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66" r="44167"/>
          <a:stretch/>
        </p:blipFill>
        <p:spPr>
          <a:xfrm>
            <a:off x="6071586" y="1281424"/>
            <a:ext cx="3048000" cy="224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Results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47908"/>
            <a:ext cx="5378306" cy="2843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3657600"/>
            <a:ext cx="5666493" cy="302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if…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data points are uniformly distributed, a Quad Tree is an overkill</a:t>
            </a:r>
          </a:p>
          <a:p>
            <a:pPr marL="457200" lvl="1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smtClean="0"/>
              <a:t>Optimal: uniform grid</a:t>
            </a:r>
          </a:p>
          <a:p>
            <a:pPr lvl="2"/>
            <a:r>
              <a:rPr lang="en-GB" dirty="0" smtClean="0"/>
              <a:t>Decide cell size based on items per cell</a:t>
            </a:r>
          </a:p>
          <a:p>
            <a:pPr lvl="2"/>
            <a:r>
              <a:rPr lang="en-GB" dirty="0" smtClean="0"/>
              <a:t>Partition + store cell items together</a:t>
            </a:r>
          </a:p>
          <a:p>
            <a:pPr lvl="2"/>
            <a:r>
              <a:rPr lang="en-GB" dirty="0" smtClean="0"/>
              <a:t>Only need to know cell size (along each dimension) + mapping function to cell ID</a:t>
            </a:r>
          </a:p>
          <a:p>
            <a:r>
              <a:rPr lang="en-GB" dirty="0" smtClean="0"/>
              <a:t>Alas, they are not</a:t>
            </a:r>
          </a:p>
          <a:p>
            <a:pPr lvl="1"/>
            <a:r>
              <a:rPr lang="en-GB" dirty="0" smtClean="0"/>
              <a:t>So let’s make them be!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27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STOS: Probabilistic Space Transformation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00200"/>
            <a:ext cx="4419600" cy="4525963"/>
          </a:xfrm>
        </p:spPr>
        <p:txBody>
          <a:bodyPr>
            <a:normAutofit fontScale="55000" lnSpcReduction="20000"/>
          </a:bodyPr>
          <a:lstStyle/>
          <a:p>
            <a:pPr marL="355600" indent="-355600">
              <a:buFont typeface="+mj-lt"/>
              <a:buAutoNum type="arabicPeriod"/>
            </a:pPr>
            <a:r>
              <a:rPr lang="en-GB" dirty="0" smtClean="0"/>
              <a:t>Finite Gaussian Mixture Models to break data distribution into set of Gaussians</a:t>
            </a:r>
          </a:p>
          <a:p>
            <a:pPr marL="355600" indent="-355600">
              <a:buFont typeface="+mj-lt"/>
              <a:buAutoNum type="arabicPeriod"/>
            </a:pPr>
            <a:r>
              <a:rPr lang="en-GB" dirty="0" smtClean="0"/>
              <a:t>De-correlate per cluster RVs </a:t>
            </a:r>
            <a:r>
              <a:rPr lang="en-GB" dirty="0" smtClean="0">
                <a:sym typeface="Wingdings" panose="05000000000000000000" pitchFamily="2" charset="2"/>
              </a:rPr>
              <a:t> Remove statistical dependencies among RVs</a:t>
            </a:r>
          </a:p>
          <a:p>
            <a:pPr marL="355600" indent="-355600">
              <a:buFont typeface="+mj-lt"/>
              <a:buAutoNum type="arabicPeriod"/>
            </a:pPr>
            <a:r>
              <a:rPr lang="en-GB" dirty="0" smtClean="0">
                <a:sym typeface="Wingdings" panose="05000000000000000000" pitchFamily="2" charset="2"/>
              </a:rPr>
              <a:t>Transform independent random RVs to joint uniform distribution</a:t>
            </a:r>
          </a:p>
          <a:p>
            <a:pPr marL="630238" lvl="1" indent="-274638"/>
            <a:r>
              <a:rPr lang="en-GB" dirty="0" err="1" smtClean="0">
                <a:sym typeface="Wingdings" panose="05000000000000000000" pitchFamily="2" charset="2"/>
              </a:rPr>
              <a:t>Sklar’s</a:t>
            </a:r>
            <a:r>
              <a:rPr lang="en-GB" dirty="0" smtClean="0">
                <a:sym typeface="Wingdings" panose="05000000000000000000" pitchFamily="2" charset="2"/>
              </a:rPr>
              <a:t> theorem: </a:t>
            </a:r>
            <a:r>
              <a:rPr lang="en-US" dirty="0"/>
              <a:t>any multivariate </a:t>
            </a:r>
            <a:r>
              <a:rPr lang="en-US" dirty="0" smtClean="0"/>
              <a:t>distribution can be </a:t>
            </a:r>
            <a:r>
              <a:rPr lang="en-US" dirty="0"/>
              <a:t>written in terms of a univariate uniform distribution of each RV and a copula that </a:t>
            </a:r>
            <a:r>
              <a:rPr lang="en-US" dirty="0" smtClean="0"/>
              <a:t>captures the </a:t>
            </a:r>
            <a:r>
              <a:rPr lang="en-US" dirty="0"/>
              <a:t>dependence between the </a:t>
            </a:r>
            <a:r>
              <a:rPr lang="en-US" dirty="0" smtClean="0"/>
              <a:t>RVs</a:t>
            </a:r>
          </a:p>
          <a:p>
            <a:pPr marL="630238" lvl="1" indent="-274638"/>
            <a:r>
              <a:rPr lang="en-US" dirty="0" smtClean="0">
                <a:sym typeface="Wingdings" panose="05000000000000000000" pitchFamily="2" charset="2"/>
              </a:rPr>
              <a:t>In independence copula, marginal and joint distributions of RVs are standard uniform</a:t>
            </a:r>
            <a:endParaRPr lang="en-GB" dirty="0" smtClean="0">
              <a:sym typeface="Wingdings" panose="05000000000000000000" pitchFamily="2" charset="2"/>
            </a:endParaRPr>
          </a:p>
          <a:p>
            <a:pPr marL="355600" indent="-355600">
              <a:buFont typeface="+mj-lt"/>
              <a:buAutoNum type="arabicPeriod"/>
            </a:pPr>
            <a:r>
              <a:rPr lang="en-GB" dirty="0" smtClean="0">
                <a:sym typeface="Wingdings" panose="05000000000000000000" pitchFamily="2" charset="2"/>
              </a:rPr>
              <a:t>Use uniform grid to index the latter; store grid dimensions + reverse transformation function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2934" y="1143000"/>
            <a:ext cx="4197226" cy="519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Results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228600" y="1295399"/>
            <a:ext cx="2793322" cy="2394747"/>
            <a:chOff x="228600" y="1295400"/>
            <a:chExt cx="2637000" cy="22607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1295400"/>
              <a:ext cx="2637000" cy="189078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08900" y="3279131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Index Building Time</a:t>
              </a:r>
              <a:endParaRPr lang="en-GB" sz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48000" y="1317932"/>
            <a:ext cx="2856918" cy="2372214"/>
            <a:chOff x="3095250" y="1317932"/>
            <a:chExt cx="2680950" cy="22261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5250" y="1317932"/>
              <a:ext cx="2680950" cy="196796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597525" y="3267034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Index Loading Time</a:t>
              </a:r>
              <a:endParaRPr lang="en-GB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5850" y="1317932"/>
            <a:ext cx="3061950" cy="2395562"/>
            <a:chOff x="6005850" y="1317932"/>
            <a:chExt cx="2857575" cy="22356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05850" y="1317932"/>
              <a:ext cx="2857575" cy="196978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596437" y="3276599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In-memory Index Size</a:t>
              </a:r>
              <a:endParaRPr lang="en-GB" sz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69122" y="4030719"/>
            <a:ext cx="3587318" cy="2655558"/>
            <a:chOff x="457200" y="4038600"/>
            <a:chExt cx="2878725" cy="213101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" y="4038600"/>
              <a:ext cx="2878725" cy="185771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58362" y="5892614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Query Response Time</a:t>
              </a:r>
              <a:endParaRPr lang="en-GB" sz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73925" y="4138840"/>
            <a:ext cx="3263020" cy="2547437"/>
            <a:chOff x="3848143" y="4038600"/>
            <a:chExt cx="2729620" cy="213101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48143" y="4038600"/>
              <a:ext cx="2729620" cy="18577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253706" y="5892613"/>
              <a:ext cx="19184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#rows accessed per query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51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Abbildung-1_lightb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5" y="533400"/>
            <a:ext cx="7864370" cy="555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9812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GB" dirty="0" smtClean="0"/>
              <a:t>But is this the way to go?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0" y="3276600"/>
            <a:ext cx="3048000" cy="0"/>
          </a:xfrm>
          <a:prstGeom prst="line">
            <a:avLst/>
          </a:prstGeom>
          <a:ln w="4445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Graphs are everywhere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44494" y="1746885"/>
            <a:ext cx="3264540" cy="1786324"/>
            <a:chOff x="144494" y="1746885"/>
            <a:chExt cx="3264540" cy="1786324"/>
          </a:xfrm>
        </p:grpSpPr>
        <p:grpSp>
          <p:nvGrpSpPr>
            <p:cNvPr id="11" name="Group 10"/>
            <p:cNvGrpSpPr/>
            <p:nvPr/>
          </p:nvGrpSpPr>
          <p:grpSpPr>
            <a:xfrm>
              <a:off x="144494" y="1746885"/>
              <a:ext cx="3264540" cy="1786324"/>
              <a:chOff x="7847139" y="1052737"/>
              <a:chExt cx="4283242" cy="415924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7139" y="1052737"/>
                <a:ext cx="4283242" cy="3568027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8443244" y="4620764"/>
                <a:ext cx="3091030" cy="591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25" dirty="0"/>
                  <a:t>Source: https://commons.wikimedia.org/wiki/</a:t>
                </a:r>
              </a:p>
              <a:p>
                <a:pPr algn="ctr"/>
                <a:r>
                  <a:rPr lang="en-GB" sz="525" dirty="0"/>
                  <a:t>File:Internet_map_4096.png</a:t>
                </a:r>
                <a:endParaRPr lang="en-GB" sz="525" dirty="0"/>
              </a:p>
            </p:txBody>
          </p:sp>
        </p:grpSp>
        <p:sp>
          <p:nvSpPr>
            <p:cNvPr id="23" name="Rectangle 22"/>
            <p:cNvSpPr/>
            <p:nvPr/>
          </p:nvSpPr>
          <p:spPr bwMode="auto">
            <a:xfrm>
              <a:off x="832452" y="2367781"/>
              <a:ext cx="1821526" cy="29061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25400" cap="flat" cmpd="sng" algn="ctr">
              <a:solidFill>
                <a:srgbClr val="B3404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eaLnBrk="1" hangingPunct="1">
                <a:buClr>
                  <a:srgbClr val="CC9900"/>
                </a:buClr>
              </a:pPr>
              <a:r>
                <a:rPr lang="en-GB" sz="1350" b="1" dirty="0">
                  <a:solidFill>
                    <a:srgbClr val="B34040"/>
                  </a:solidFill>
                  <a:latin typeface="Arial" charset="0"/>
                  <a:ea typeface="SimSun" pitchFamily="2" charset="-122"/>
                </a:rPr>
                <a:t>Computer networks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792290" y="1717880"/>
            <a:ext cx="2741346" cy="1979016"/>
            <a:chOff x="3792290" y="1717880"/>
            <a:chExt cx="2741346" cy="1979016"/>
          </a:xfrm>
        </p:grpSpPr>
        <p:grpSp>
          <p:nvGrpSpPr>
            <p:cNvPr id="8" name="Group 7"/>
            <p:cNvGrpSpPr/>
            <p:nvPr/>
          </p:nvGrpSpPr>
          <p:grpSpPr>
            <a:xfrm>
              <a:off x="3792290" y="1717880"/>
              <a:ext cx="2741346" cy="1979016"/>
              <a:chOff x="9242322" y="2277691"/>
              <a:chExt cx="2776725" cy="2004556"/>
            </a:xfrm>
          </p:grpSpPr>
          <p:pic>
            <p:nvPicPr>
              <p:cNvPr id="9" name="Content Placeholder 3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242323" y="2277691"/>
                <a:ext cx="2776724" cy="17537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9242322" y="4025054"/>
                <a:ext cx="2776725" cy="257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25" dirty="0"/>
                  <a:t>Source: https://commons.wikimedia.org/wiki</a:t>
                </a:r>
                <a:r>
                  <a:rPr lang="en-GB" sz="525" dirty="0"/>
                  <a:t>/</a:t>
                </a:r>
              </a:p>
              <a:p>
                <a:pPr algn="ctr"/>
                <a:r>
                  <a:rPr lang="en-GB" sz="525" dirty="0"/>
                  <a:t>File:Social_Network_Analysis_Visualization.png</a:t>
                </a:r>
                <a:endParaRPr lang="en-GB" sz="525" dirty="0"/>
              </a:p>
            </p:txBody>
          </p:sp>
        </p:grpSp>
        <p:sp>
          <p:nvSpPr>
            <p:cNvPr id="24" name="Rectangle 23"/>
            <p:cNvSpPr/>
            <p:nvPr/>
          </p:nvSpPr>
          <p:spPr bwMode="auto">
            <a:xfrm>
              <a:off x="4331505" y="2367781"/>
              <a:ext cx="1821526" cy="29061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25400" cap="flat" cmpd="sng" algn="ctr">
              <a:solidFill>
                <a:srgbClr val="B3404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eaLnBrk="1" hangingPunct="1">
                <a:buClr>
                  <a:srgbClr val="CC9900"/>
                </a:buClr>
              </a:pPr>
              <a:r>
                <a:rPr lang="en-GB" sz="1350" b="1" dirty="0">
                  <a:solidFill>
                    <a:srgbClr val="B34040"/>
                  </a:solidFill>
                  <a:latin typeface="Arial" charset="0"/>
                  <a:ea typeface="SimSun" pitchFamily="2" charset="-122"/>
                </a:rPr>
                <a:t>Social networks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95071" y="1453925"/>
            <a:ext cx="2142634" cy="2396550"/>
            <a:chOff x="6895071" y="1453925"/>
            <a:chExt cx="2142634" cy="2396550"/>
          </a:xfrm>
        </p:grpSpPr>
        <p:grpSp>
          <p:nvGrpSpPr>
            <p:cNvPr id="17" name="Group 16"/>
            <p:cNvGrpSpPr/>
            <p:nvPr/>
          </p:nvGrpSpPr>
          <p:grpSpPr>
            <a:xfrm>
              <a:off x="6895071" y="1453925"/>
              <a:ext cx="2142634" cy="2396550"/>
              <a:chOff x="9300409" y="584746"/>
              <a:chExt cx="2891590" cy="323426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0409" y="584746"/>
                <a:ext cx="2891589" cy="2891589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9300410" y="3476336"/>
                <a:ext cx="2891589" cy="342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25" dirty="0" err="1"/>
                  <a:t>Source:https</a:t>
                </a:r>
                <a:r>
                  <a:rPr lang="en-GB" sz="525" dirty="0"/>
                  <a:t>://commons.wikimedia.org/wiki</a:t>
                </a:r>
                <a:r>
                  <a:rPr lang="en-GB" sz="525" dirty="0"/>
                  <a:t>/ File:Relationship_graph_of_Panama_Papers.png</a:t>
                </a:r>
                <a:endParaRPr lang="en-GB" sz="525" dirty="0"/>
              </a:p>
            </p:txBody>
          </p:sp>
        </p:grpSp>
        <p:sp>
          <p:nvSpPr>
            <p:cNvPr id="25" name="Rectangle 24"/>
            <p:cNvSpPr/>
            <p:nvPr/>
          </p:nvSpPr>
          <p:spPr bwMode="auto">
            <a:xfrm>
              <a:off x="7080225" y="2367782"/>
              <a:ext cx="1821526" cy="29061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25400" cap="flat" cmpd="sng" algn="ctr">
              <a:solidFill>
                <a:srgbClr val="B3404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eaLnBrk="1" hangingPunct="1">
                <a:buClr>
                  <a:srgbClr val="CC9900"/>
                </a:buClr>
              </a:pPr>
              <a:r>
                <a:rPr lang="en-GB" sz="1350" b="1" dirty="0">
                  <a:solidFill>
                    <a:srgbClr val="B34040"/>
                  </a:solidFill>
                  <a:latin typeface="Arial" charset="0"/>
                  <a:ea typeface="SimSun" pitchFamily="2" charset="-122"/>
                </a:rPr>
                <a:t>Fintech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08238" y="3596557"/>
            <a:ext cx="2891480" cy="1925911"/>
            <a:chOff x="1208238" y="3596557"/>
            <a:chExt cx="2891480" cy="1925911"/>
          </a:xfrm>
        </p:grpSpPr>
        <p:grpSp>
          <p:nvGrpSpPr>
            <p:cNvPr id="14" name="Group 13"/>
            <p:cNvGrpSpPr/>
            <p:nvPr/>
          </p:nvGrpSpPr>
          <p:grpSpPr>
            <a:xfrm>
              <a:off x="1208238" y="3596557"/>
              <a:ext cx="2891480" cy="1925911"/>
              <a:chOff x="4076807" y="3653335"/>
              <a:chExt cx="4381197" cy="2920002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0911" y="3653335"/>
                <a:ext cx="4172988" cy="253502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076807" y="6188358"/>
                <a:ext cx="4381197" cy="384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25" dirty="0"/>
                  <a:t>Source: </a:t>
                </a:r>
                <a:r>
                  <a:rPr lang="en-GB" sz="525" dirty="0"/>
                  <a:t>https://</a:t>
                </a:r>
                <a:r>
                  <a:rPr lang="en-GB" sz="525" dirty="0"/>
                  <a:t>pixabay.com/get/</a:t>
                </a:r>
              </a:p>
              <a:p>
                <a:pPr algn="ctr"/>
                <a:r>
                  <a:rPr lang="en-GB" sz="525" dirty="0"/>
                  <a:t>57e7d2404350ae14f6da8c7dda3536781538d6e25b55794f_1280.jpg</a:t>
                </a:r>
                <a:endParaRPr lang="en-GB" sz="525" dirty="0"/>
              </a:p>
            </p:txBody>
          </p:sp>
        </p:grpSp>
        <p:sp>
          <p:nvSpPr>
            <p:cNvPr id="26" name="Rectangle 25"/>
            <p:cNvSpPr/>
            <p:nvPr/>
          </p:nvSpPr>
          <p:spPr bwMode="auto">
            <a:xfrm>
              <a:off x="1743214" y="4326858"/>
              <a:ext cx="1821526" cy="29061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25400" cap="flat" cmpd="sng" algn="ctr">
              <a:solidFill>
                <a:srgbClr val="B3404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eaLnBrk="1" hangingPunct="1">
                <a:buClr>
                  <a:srgbClr val="CC9900"/>
                </a:buClr>
              </a:pPr>
              <a:r>
                <a:rPr lang="en-GB" sz="1350" b="1" dirty="0">
                  <a:solidFill>
                    <a:srgbClr val="B34040"/>
                  </a:solidFill>
                  <a:latin typeface="Arial" charset="0"/>
                  <a:ea typeface="SimSun" pitchFamily="2" charset="-122"/>
                </a:rPr>
                <a:t>Neural networks/AI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30177" y="3895693"/>
            <a:ext cx="2809371" cy="1600945"/>
            <a:chOff x="5030177" y="3895693"/>
            <a:chExt cx="2809371" cy="1600945"/>
          </a:xfrm>
        </p:grpSpPr>
        <p:grpSp>
          <p:nvGrpSpPr>
            <p:cNvPr id="20" name="Group 19"/>
            <p:cNvGrpSpPr/>
            <p:nvPr/>
          </p:nvGrpSpPr>
          <p:grpSpPr>
            <a:xfrm>
              <a:off x="5030177" y="3895693"/>
              <a:ext cx="2809371" cy="1600945"/>
              <a:chOff x="7618522" y="3892384"/>
              <a:chExt cx="4178968" cy="2385067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18522" y="3892384"/>
                <a:ext cx="4178968" cy="2119385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7618522" y="6019533"/>
                <a:ext cx="4178968" cy="25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25" dirty="0"/>
                  <a:t>Source: </a:t>
                </a:r>
                <a:r>
                  <a:rPr lang="en-GB" sz="525" dirty="0"/>
                  <a:t>https://arxiv.org/pdf/2003.00911v1.pdf</a:t>
                </a:r>
              </a:p>
            </p:txBody>
          </p:sp>
        </p:grpSp>
        <p:sp>
          <p:nvSpPr>
            <p:cNvPr id="27" name="Rectangle 26"/>
            <p:cNvSpPr/>
            <p:nvPr/>
          </p:nvSpPr>
          <p:spPr bwMode="auto">
            <a:xfrm>
              <a:off x="5030177" y="4317537"/>
              <a:ext cx="2698127" cy="29061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25400" cap="flat" cmpd="sng" algn="ctr">
              <a:solidFill>
                <a:srgbClr val="B3404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eaLnBrk="1" hangingPunct="1">
                <a:buClr>
                  <a:srgbClr val="CC9900"/>
                </a:buClr>
              </a:pPr>
              <a:r>
                <a:rPr lang="en-GB" sz="1350" b="1" dirty="0">
                  <a:solidFill>
                    <a:srgbClr val="B34040"/>
                  </a:solidFill>
                  <a:latin typeface="Arial" charset="0"/>
                  <a:ea typeface="SimSun" pitchFamily="2" charset="-122"/>
                </a:rPr>
                <a:t>Commerce/Recommendations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943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Graphs are hard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Expressiveness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at a cost</a:t>
            </a:r>
          </a:p>
          <a:p>
            <a:pPr lvl="1">
              <a:lnSpc>
                <a:spcPct val="12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Complex queries</a:t>
            </a:r>
          </a:p>
          <a:p>
            <a:pPr lvl="2">
              <a:lnSpc>
                <a:spcPct val="12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Traversals (e.g., BFS, DFS, …)</a:t>
            </a:r>
          </a:p>
          <a:p>
            <a:pPr lvl="2">
              <a:lnSpc>
                <a:spcPct val="12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Routing (e.g., A* search, SSSP, APSP, …)</a:t>
            </a:r>
          </a:p>
          <a:p>
            <a:pPr lvl="2">
              <a:lnSpc>
                <a:spcPct val="12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Network analysis (e.g., centrality, PageRank, …)</a:t>
            </a:r>
          </a:p>
          <a:p>
            <a:pPr lvl="2">
              <a:lnSpc>
                <a:spcPct val="12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Graph pattern matching (e.g., subgraph isomorphism,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 pattern matching,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Unique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access patterns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Large number of data accesses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Low spatial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locality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Often restrictive application domains/use cases</a:t>
            </a:r>
          </a:p>
        </p:txBody>
      </p:sp>
    </p:spTree>
    <p:extLst>
      <p:ext uri="{BB962C8B-B14F-4D97-AF65-F5344CB8AC3E}">
        <p14:creationId xmlns:p14="http://schemas.microsoft.com/office/powerpoint/2010/main" val="120701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Needle in a (big data) haystack</a:t>
            </a:r>
          </a:p>
          <a:p>
            <a:pPr lvl="1"/>
            <a:r>
              <a:rPr lang="en-GB" dirty="0" smtClean="0"/>
              <a:t>Rank-joins</a:t>
            </a:r>
          </a:p>
          <a:p>
            <a:pPr lvl="1"/>
            <a:r>
              <a:rPr lang="en-GB" dirty="0" smtClean="0"/>
              <a:t>k-nearest-neighbours</a:t>
            </a:r>
          </a:p>
          <a:p>
            <a:pPr lvl="1"/>
            <a:r>
              <a:rPr lang="en-GB" dirty="0" smtClean="0"/>
              <a:t>Subgraph matching</a:t>
            </a:r>
          </a:p>
          <a:p>
            <a:r>
              <a:rPr lang="en-GB" dirty="0" smtClean="0"/>
              <a:t>Database systems research @ Huawei ERC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4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Case study 3: Subgraph Matching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0840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 42"/>
          <p:cNvGrpSpPr>
            <a:grpSpLocks/>
          </p:cNvGrpSpPr>
          <p:nvPr/>
        </p:nvGrpSpPr>
        <p:grpSpPr bwMode="auto">
          <a:xfrm>
            <a:off x="501650" y="2484438"/>
            <a:ext cx="3268663" cy="1773237"/>
            <a:chOff x="501136" y="2484029"/>
            <a:chExt cx="3269227" cy="1773223"/>
          </a:xfrm>
        </p:grpSpPr>
        <p:grpSp>
          <p:nvGrpSpPr>
            <p:cNvPr id="39009" name="组 125"/>
            <p:cNvGrpSpPr>
              <a:grpSpLocks/>
            </p:cNvGrpSpPr>
            <p:nvPr/>
          </p:nvGrpSpPr>
          <p:grpSpPr bwMode="auto">
            <a:xfrm>
              <a:off x="501136" y="2484029"/>
              <a:ext cx="1815298" cy="1679850"/>
              <a:chOff x="1224893" y="2639846"/>
              <a:chExt cx="2166591" cy="2182335"/>
            </a:xfrm>
          </p:grpSpPr>
          <p:sp>
            <p:nvSpPr>
              <p:cNvPr id="127" name="椭圆 126"/>
              <p:cNvSpPr/>
              <p:nvPr/>
            </p:nvSpPr>
            <p:spPr>
              <a:xfrm>
                <a:off x="1224893" y="3429723"/>
                <a:ext cx="394168" cy="358848"/>
              </a:xfrm>
              <a:prstGeom prst="ellipse">
                <a:avLst/>
              </a:prstGeom>
              <a:solidFill>
                <a:srgbClr val="FF8AD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>
                    <a:solidFill>
                      <a:schemeClr val="tx1"/>
                    </a:solidFill>
                  </a:rPr>
                  <a:t>A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2130721" y="2639846"/>
                <a:ext cx="396063" cy="360910"/>
              </a:xfrm>
              <a:prstGeom prst="ellipse">
                <a:avLst/>
              </a:prstGeom>
              <a:solidFill>
                <a:srgbClr val="FF8AD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>
                    <a:solidFill>
                      <a:schemeClr val="tx1"/>
                    </a:solidFill>
                  </a:rPr>
                  <a:t>B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2996753" y="3429723"/>
                <a:ext cx="394168" cy="358848"/>
              </a:xfrm>
              <a:prstGeom prst="ellipse">
                <a:avLst/>
              </a:prstGeom>
              <a:solidFill>
                <a:srgbClr val="FF8AD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>
                    <a:solidFill>
                      <a:schemeClr val="tx1"/>
                    </a:solidFill>
                  </a:rPr>
                  <a:t>B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1562210" y="4460896"/>
                <a:ext cx="394168" cy="360911"/>
              </a:xfrm>
              <a:prstGeom prst="ellipse">
                <a:avLst/>
              </a:prstGeom>
              <a:solidFill>
                <a:srgbClr val="FF8AD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>
                    <a:solidFill>
                      <a:schemeClr val="tx1"/>
                    </a:solidFill>
                  </a:rPr>
                  <a:t>D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1" name="直线连接符 130"/>
              <p:cNvCxnSpPr>
                <a:endCxn id="128" idx="3"/>
              </p:cNvCxnSpPr>
              <p:nvPr/>
            </p:nvCxnSpPr>
            <p:spPr>
              <a:xfrm flipV="1">
                <a:off x="1562210" y="2947135"/>
                <a:ext cx="627258" cy="534148"/>
              </a:xfrm>
              <a:prstGeom prst="line">
                <a:avLst/>
              </a:prstGeom>
              <a:ln w="28575">
                <a:solidFill>
                  <a:srgbClr val="FF8AD8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线连接符 131"/>
              <p:cNvCxnSpPr/>
              <p:nvPr/>
            </p:nvCxnSpPr>
            <p:spPr>
              <a:xfrm flipV="1">
                <a:off x="1528099" y="3607085"/>
                <a:ext cx="1574776" cy="2063"/>
              </a:xfrm>
              <a:prstGeom prst="line">
                <a:avLst/>
              </a:prstGeom>
              <a:ln w="28575">
                <a:solidFill>
                  <a:srgbClr val="FF8AD8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线连接符 132"/>
              <p:cNvCxnSpPr/>
              <p:nvPr/>
            </p:nvCxnSpPr>
            <p:spPr>
              <a:xfrm flipH="1" flipV="1">
                <a:off x="2468037" y="2947135"/>
                <a:ext cx="725800" cy="482589"/>
              </a:xfrm>
              <a:prstGeom prst="line">
                <a:avLst/>
              </a:prstGeom>
              <a:ln w="28575">
                <a:solidFill>
                  <a:srgbClr val="FF8AD8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线连接符 133"/>
              <p:cNvCxnSpPr>
                <a:stCxn id="130" idx="0"/>
                <a:endCxn id="127" idx="4"/>
              </p:cNvCxnSpPr>
              <p:nvPr/>
            </p:nvCxnSpPr>
            <p:spPr>
              <a:xfrm flipH="1" flipV="1">
                <a:off x="1421977" y="3788571"/>
                <a:ext cx="337317" cy="672324"/>
              </a:xfrm>
              <a:prstGeom prst="line">
                <a:avLst/>
              </a:prstGeom>
              <a:ln w="28575">
                <a:solidFill>
                  <a:srgbClr val="FF8AD8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010" name="标题 1"/>
            <p:cNvSpPr txBox="1">
              <a:spLocks/>
            </p:cNvSpPr>
            <p:nvPr/>
          </p:nvSpPr>
          <p:spPr bwMode="auto">
            <a:xfrm>
              <a:off x="1260722" y="3894511"/>
              <a:ext cx="2509641" cy="36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CN" sz="2400" b="1">
                  <a:solidFill>
                    <a:srgbClr val="FF8AD8"/>
                  </a:solidFill>
                </a:rPr>
                <a:t>query</a:t>
              </a:r>
            </a:p>
          </p:txBody>
        </p:sp>
      </p:grpSp>
      <p:grpSp>
        <p:nvGrpSpPr>
          <p:cNvPr id="8" name="组 7"/>
          <p:cNvGrpSpPr>
            <a:grpSpLocks/>
          </p:cNvGrpSpPr>
          <p:nvPr/>
        </p:nvGrpSpPr>
        <p:grpSpPr bwMode="auto">
          <a:xfrm>
            <a:off x="3276600" y="1131888"/>
            <a:ext cx="5554663" cy="2070100"/>
            <a:chOff x="666521" y="6579810"/>
            <a:chExt cx="5554747" cy="2069594"/>
          </a:xfrm>
        </p:grpSpPr>
        <p:grpSp>
          <p:nvGrpSpPr>
            <p:cNvPr id="38979" name="组 94"/>
            <p:cNvGrpSpPr>
              <a:grpSpLocks/>
            </p:cNvGrpSpPr>
            <p:nvPr/>
          </p:nvGrpSpPr>
          <p:grpSpPr bwMode="auto">
            <a:xfrm>
              <a:off x="666521" y="6601651"/>
              <a:ext cx="5554747" cy="2047753"/>
              <a:chOff x="990027" y="3189821"/>
              <a:chExt cx="5554747" cy="2047753"/>
            </a:xfrm>
          </p:grpSpPr>
          <p:sp>
            <p:nvSpPr>
              <p:cNvPr id="96" name="罐形 95"/>
              <p:cNvSpPr/>
              <p:nvPr/>
            </p:nvSpPr>
            <p:spPr>
              <a:xfrm>
                <a:off x="990027" y="3190200"/>
                <a:ext cx="5554747" cy="2047374"/>
              </a:xfrm>
              <a:prstGeom prst="can">
                <a:avLst>
                  <a:gd name="adj" fmla="val 16397"/>
                </a:avLst>
              </a:prstGeom>
              <a:noFill/>
              <a:ln w="25400"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dirty="0"/>
              </a:p>
            </p:txBody>
          </p:sp>
          <p:grpSp>
            <p:nvGrpSpPr>
              <p:cNvPr id="38982" name="组 96"/>
              <p:cNvGrpSpPr>
                <a:grpSpLocks/>
              </p:cNvGrpSpPr>
              <p:nvPr/>
            </p:nvGrpSpPr>
            <p:grpSpPr bwMode="auto">
              <a:xfrm>
                <a:off x="2821155" y="3573016"/>
                <a:ext cx="1894861" cy="1619478"/>
                <a:chOff x="4501904" y="2639846"/>
                <a:chExt cx="2474648" cy="2182335"/>
              </a:xfrm>
            </p:grpSpPr>
            <p:sp>
              <p:nvSpPr>
                <p:cNvPr id="148" name="椭圆 147"/>
                <p:cNvSpPr/>
                <p:nvPr/>
              </p:nvSpPr>
              <p:spPr>
                <a:xfrm>
                  <a:off x="4500974" y="3428599"/>
                  <a:ext cx="393922" cy="36144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dirty="0"/>
                    <a:t>A</a:t>
                  </a:r>
                  <a:endParaRPr kumimoji="1" lang="zh-CN" altLang="en-US" dirty="0"/>
                </a:p>
              </p:txBody>
            </p:sp>
            <p:sp>
              <p:nvSpPr>
                <p:cNvPr id="151" name="椭圆 150"/>
                <p:cNvSpPr/>
                <p:nvPr/>
              </p:nvSpPr>
              <p:spPr>
                <a:xfrm>
                  <a:off x="5406994" y="2639411"/>
                  <a:ext cx="395996" cy="35930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dirty="0"/>
                    <a:t>B</a:t>
                  </a:r>
                  <a:endParaRPr kumimoji="1" lang="zh-CN" altLang="en-US" dirty="0"/>
                </a:p>
              </p:txBody>
            </p:sp>
            <p:sp>
              <p:nvSpPr>
                <p:cNvPr id="152" name="椭圆 151"/>
                <p:cNvSpPr/>
                <p:nvPr/>
              </p:nvSpPr>
              <p:spPr>
                <a:xfrm>
                  <a:off x="6273622" y="3428599"/>
                  <a:ext cx="393922" cy="36144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dirty="0"/>
                    <a:t>B</a:t>
                  </a:r>
                  <a:endParaRPr kumimoji="1" lang="zh-CN" altLang="en-US" dirty="0"/>
                </a:p>
              </p:txBody>
            </p:sp>
            <p:sp>
              <p:nvSpPr>
                <p:cNvPr id="153" name="椭圆 152"/>
                <p:cNvSpPr/>
                <p:nvPr/>
              </p:nvSpPr>
              <p:spPr>
                <a:xfrm>
                  <a:off x="4838917" y="4463740"/>
                  <a:ext cx="393922" cy="35930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dirty="0"/>
                    <a:t>D</a:t>
                  </a:r>
                  <a:endParaRPr kumimoji="1" lang="zh-CN" altLang="en-US" dirty="0"/>
                </a:p>
              </p:txBody>
            </p:sp>
            <p:cxnSp>
              <p:nvCxnSpPr>
                <p:cNvPr id="154" name="直线连接符 153"/>
                <p:cNvCxnSpPr/>
                <p:nvPr/>
              </p:nvCxnSpPr>
              <p:spPr>
                <a:xfrm flipV="1">
                  <a:off x="4838917" y="2819063"/>
                  <a:ext cx="568077" cy="663003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线连接符 154"/>
                <p:cNvCxnSpPr/>
                <p:nvPr/>
              </p:nvCxnSpPr>
              <p:spPr>
                <a:xfrm>
                  <a:off x="4894896" y="3608252"/>
                  <a:ext cx="1378726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线连接符 155"/>
                <p:cNvCxnSpPr/>
                <p:nvPr/>
              </p:nvCxnSpPr>
              <p:spPr>
                <a:xfrm flipH="1" flipV="1">
                  <a:off x="5744938" y="2947387"/>
                  <a:ext cx="725645" cy="481213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线连接符 156"/>
                <p:cNvCxnSpPr/>
                <p:nvPr/>
              </p:nvCxnSpPr>
              <p:spPr>
                <a:xfrm flipH="1" flipV="1">
                  <a:off x="4697934" y="3790042"/>
                  <a:ext cx="337944" cy="673697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8" name="椭圆 157"/>
                <p:cNvSpPr/>
                <p:nvPr/>
              </p:nvSpPr>
              <p:spPr>
                <a:xfrm>
                  <a:off x="6582540" y="4382468"/>
                  <a:ext cx="393922" cy="35930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dirty="0"/>
                    <a:t>C</a:t>
                  </a:r>
                  <a:endParaRPr kumimoji="1" lang="zh-CN" altLang="en-US" dirty="0"/>
                </a:p>
              </p:txBody>
            </p:sp>
            <p:cxnSp>
              <p:nvCxnSpPr>
                <p:cNvPr id="159" name="直线连接符 158"/>
                <p:cNvCxnSpPr>
                  <a:stCxn id="158" idx="0"/>
                </p:cNvCxnSpPr>
                <p:nvPr/>
              </p:nvCxnSpPr>
              <p:spPr>
                <a:xfrm flipH="1" flipV="1">
                  <a:off x="6470583" y="3790042"/>
                  <a:ext cx="308917" cy="59242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983" name="组 97"/>
              <p:cNvGrpSpPr>
                <a:grpSpLocks/>
              </p:cNvGrpSpPr>
              <p:nvPr/>
            </p:nvGrpSpPr>
            <p:grpSpPr bwMode="auto">
              <a:xfrm>
                <a:off x="4788024" y="3608434"/>
                <a:ext cx="1658979" cy="1512536"/>
                <a:chOff x="6427153" y="2938371"/>
                <a:chExt cx="2166591" cy="2038224"/>
              </a:xfrm>
            </p:grpSpPr>
            <p:sp>
              <p:nvSpPr>
                <p:cNvPr id="106" name="椭圆 105"/>
                <p:cNvSpPr/>
                <p:nvPr/>
              </p:nvSpPr>
              <p:spPr>
                <a:xfrm>
                  <a:off x="6426317" y="3728587"/>
                  <a:ext cx="393922" cy="35930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dirty="0"/>
                    <a:t>A</a:t>
                  </a:r>
                  <a:endParaRPr kumimoji="1" lang="zh-CN" altLang="en-US" dirty="0"/>
                </a:p>
              </p:txBody>
            </p:sp>
            <p:sp>
              <p:nvSpPr>
                <p:cNvPr id="107" name="椭圆 106"/>
                <p:cNvSpPr/>
                <p:nvPr/>
              </p:nvSpPr>
              <p:spPr>
                <a:xfrm>
                  <a:off x="7332338" y="2939400"/>
                  <a:ext cx="395994" cy="35930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dirty="0"/>
                    <a:t>B</a:t>
                  </a:r>
                  <a:endParaRPr kumimoji="1" lang="zh-CN" altLang="en-US" dirty="0"/>
                </a:p>
              </p:txBody>
            </p:sp>
            <p:sp>
              <p:nvSpPr>
                <p:cNvPr id="111" name="椭圆 110"/>
                <p:cNvSpPr/>
                <p:nvPr/>
              </p:nvSpPr>
              <p:spPr>
                <a:xfrm>
                  <a:off x="8198966" y="3728587"/>
                  <a:ext cx="393922" cy="35930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dirty="0"/>
                    <a:t>B</a:t>
                  </a:r>
                  <a:endParaRPr kumimoji="1" lang="zh-CN" altLang="en-US" dirty="0"/>
                </a:p>
              </p:txBody>
            </p:sp>
            <p:sp>
              <p:nvSpPr>
                <p:cNvPr id="114" name="椭圆 113"/>
                <p:cNvSpPr/>
                <p:nvPr/>
              </p:nvSpPr>
              <p:spPr>
                <a:xfrm>
                  <a:off x="7790530" y="4618294"/>
                  <a:ext cx="393922" cy="35930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dirty="0"/>
                    <a:t>D</a:t>
                  </a:r>
                  <a:endParaRPr kumimoji="1" lang="zh-CN" altLang="en-US" dirty="0"/>
                </a:p>
              </p:txBody>
            </p:sp>
            <p:cxnSp>
              <p:nvCxnSpPr>
                <p:cNvPr id="115" name="直线连接符 114"/>
                <p:cNvCxnSpPr/>
                <p:nvPr/>
              </p:nvCxnSpPr>
              <p:spPr>
                <a:xfrm flipV="1">
                  <a:off x="6764261" y="3119053"/>
                  <a:ext cx="702839" cy="663003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线连接符 134"/>
                <p:cNvCxnSpPr/>
                <p:nvPr/>
              </p:nvCxnSpPr>
              <p:spPr>
                <a:xfrm>
                  <a:off x="6820239" y="3908239"/>
                  <a:ext cx="1378727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线连接符 143"/>
                <p:cNvCxnSpPr/>
                <p:nvPr/>
              </p:nvCxnSpPr>
              <p:spPr>
                <a:xfrm flipH="1" flipV="1">
                  <a:off x="7670280" y="3247376"/>
                  <a:ext cx="725645" cy="48121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线连接符 145"/>
                <p:cNvCxnSpPr/>
                <p:nvPr/>
              </p:nvCxnSpPr>
              <p:spPr>
                <a:xfrm flipV="1">
                  <a:off x="8006151" y="4036562"/>
                  <a:ext cx="389775" cy="628783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984" name="组 98"/>
              <p:cNvGrpSpPr>
                <a:grpSpLocks/>
              </p:cNvGrpSpPr>
              <p:nvPr/>
            </p:nvGrpSpPr>
            <p:grpSpPr bwMode="auto">
              <a:xfrm>
                <a:off x="1113626" y="3985709"/>
                <a:ext cx="1658979" cy="852800"/>
                <a:chOff x="771873" y="3803136"/>
                <a:chExt cx="2166591" cy="1149194"/>
              </a:xfrm>
            </p:grpSpPr>
            <p:sp>
              <p:nvSpPr>
                <p:cNvPr id="100" name="椭圆 99"/>
                <p:cNvSpPr/>
                <p:nvPr/>
              </p:nvSpPr>
              <p:spPr>
                <a:xfrm>
                  <a:off x="772171" y="4591829"/>
                  <a:ext cx="393922" cy="36144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dirty="0"/>
                    <a:t>A</a:t>
                  </a:r>
                  <a:endParaRPr kumimoji="1" lang="zh-CN" altLang="en-US" dirty="0"/>
                </a:p>
              </p:txBody>
            </p:sp>
            <p:sp>
              <p:nvSpPr>
                <p:cNvPr id="101" name="椭圆 100"/>
                <p:cNvSpPr/>
                <p:nvPr/>
              </p:nvSpPr>
              <p:spPr>
                <a:xfrm>
                  <a:off x="1678191" y="3802642"/>
                  <a:ext cx="395994" cy="361444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dirty="0"/>
                    <a:t>B</a:t>
                  </a:r>
                  <a:endParaRPr kumimoji="1" lang="zh-CN" altLang="en-US" dirty="0"/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>
                  <a:off x="2544819" y="4591829"/>
                  <a:ext cx="393922" cy="36144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dirty="0"/>
                    <a:t>B</a:t>
                  </a:r>
                  <a:endParaRPr kumimoji="1" lang="zh-CN" altLang="en-US" dirty="0"/>
                </a:p>
              </p:txBody>
            </p:sp>
            <p:cxnSp>
              <p:nvCxnSpPr>
                <p:cNvPr id="103" name="直线连接符 102"/>
                <p:cNvCxnSpPr/>
                <p:nvPr/>
              </p:nvCxnSpPr>
              <p:spPr>
                <a:xfrm flipV="1">
                  <a:off x="1110115" y="3982294"/>
                  <a:ext cx="702839" cy="66300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线连接符 103"/>
                <p:cNvCxnSpPr/>
                <p:nvPr/>
              </p:nvCxnSpPr>
              <p:spPr>
                <a:xfrm>
                  <a:off x="1166092" y="4773619"/>
                  <a:ext cx="1378727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线连接符 104"/>
                <p:cNvCxnSpPr/>
                <p:nvPr/>
              </p:nvCxnSpPr>
              <p:spPr>
                <a:xfrm flipH="1" flipV="1">
                  <a:off x="2016134" y="4110617"/>
                  <a:ext cx="725645" cy="48121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8980" name="标题 1"/>
            <p:cNvSpPr txBox="1">
              <a:spLocks/>
            </p:cNvSpPr>
            <p:nvPr/>
          </p:nvSpPr>
          <p:spPr bwMode="auto">
            <a:xfrm>
              <a:off x="2263513" y="6579810"/>
              <a:ext cx="2604217" cy="379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CN" sz="2400" b="1">
                  <a:solidFill>
                    <a:srgbClr val="0070C0"/>
                  </a:solidFill>
                </a:rPr>
                <a:t>graph dataset</a:t>
              </a:r>
            </a:p>
          </p:txBody>
        </p:sp>
      </p:grpSp>
      <p:grpSp>
        <p:nvGrpSpPr>
          <p:cNvPr id="46" name="组 45"/>
          <p:cNvGrpSpPr>
            <a:grpSpLocks/>
          </p:cNvGrpSpPr>
          <p:nvPr/>
        </p:nvGrpSpPr>
        <p:grpSpPr bwMode="auto">
          <a:xfrm>
            <a:off x="3276600" y="3276600"/>
            <a:ext cx="5554663" cy="2116137"/>
            <a:chOff x="3275855" y="4195369"/>
            <a:chExt cx="5554747" cy="2116587"/>
          </a:xfrm>
        </p:grpSpPr>
        <p:sp>
          <p:nvSpPr>
            <p:cNvPr id="63" name="罐形 62"/>
            <p:cNvSpPr/>
            <p:nvPr/>
          </p:nvSpPr>
          <p:spPr>
            <a:xfrm>
              <a:off x="3275855" y="4263646"/>
              <a:ext cx="5554747" cy="2048310"/>
            </a:xfrm>
            <a:prstGeom prst="can">
              <a:avLst>
                <a:gd name="adj" fmla="val 16397"/>
              </a:avLst>
            </a:prstGeom>
            <a:noFill/>
            <a:ln w="2540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dirty="0"/>
            </a:p>
          </p:txBody>
        </p:sp>
        <p:grpSp>
          <p:nvGrpSpPr>
            <p:cNvPr id="38951" name="组 63"/>
            <p:cNvGrpSpPr>
              <a:grpSpLocks/>
            </p:cNvGrpSpPr>
            <p:nvPr/>
          </p:nvGrpSpPr>
          <p:grpSpPr bwMode="auto">
            <a:xfrm>
              <a:off x="5106983" y="4647398"/>
              <a:ext cx="1894861" cy="1619478"/>
              <a:chOff x="4501904" y="2639846"/>
              <a:chExt cx="2474648" cy="2182335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4500974" y="3430074"/>
                <a:ext cx="393922" cy="359469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/>
                  <a:t>A</a:t>
                </a:r>
                <a:endParaRPr kumimoji="1" lang="zh-CN" altLang="en-US" dirty="0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5406994" y="2640525"/>
                <a:ext cx="395996" cy="359469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/>
                  <a:t>B</a:t>
                </a:r>
                <a:endParaRPr kumimoji="1" lang="zh-CN" altLang="en-US" dirty="0"/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6273622" y="3430074"/>
                <a:ext cx="393922" cy="359469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/>
                  <a:t>B</a:t>
                </a:r>
                <a:endParaRPr kumimoji="1" lang="zh-CN" altLang="en-US" dirty="0"/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4838917" y="4463547"/>
                <a:ext cx="393922" cy="359469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/>
                  <a:t>D</a:t>
                </a:r>
                <a:endParaRPr kumimoji="1" lang="zh-CN" altLang="en-US" dirty="0"/>
              </a:p>
            </p:txBody>
          </p:sp>
          <p:cxnSp>
            <p:nvCxnSpPr>
              <p:cNvPr id="86" name="直线连接符 85"/>
              <p:cNvCxnSpPr/>
              <p:nvPr/>
            </p:nvCxnSpPr>
            <p:spPr>
              <a:xfrm flipV="1">
                <a:off x="4838917" y="2820260"/>
                <a:ext cx="568077" cy="661167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线连接符 86"/>
              <p:cNvCxnSpPr/>
              <p:nvPr/>
            </p:nvCxnSpPr>
            <p:spPr>
              <a:xfrm>
                <a:off x="4894896" y="3609809"/>
                <a:ext cx="1378726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线连接符 87"/>
              <p:cNvCxnSpPr/>
              <p:nvPr/>
            </p:nvCxnSpPr>
            <p:spPr>
              <a:xfrm flipH="1" flipV="1">
                <a:off x="5744938" y="2948642"/>
                <a:ext cx="725645" cy="481433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线连接符 88"/>
              <p:cNvCxnSpPr/>
              <p:nvPr/>
            </p:nvCxnSpPr>
            <p:spPr>
              <a:xfrm flipH="1" flipV="1">
                <a:off x="4697934" y="3789543"/>
                <a:ext cx="337944" cy="67400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椭圆 89"/>
              <p:cNvSpPr/>
              <p:nvPr/>
            </p:nvSpPr>
            <p:spPr>
              <a:xfrm>
                <a:off x="6582540" y="4382239"/>
                <a:ext cx="393922" cy="359469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/>
                  <a:t>C</a:t>
                </a:r>
                <a:endParaRPr kumimoji="1" lang="zh-CN" altLang="en-US" dirty="0"/>
              </a:p>
            </p:txBody>
          </p:sp>
          <p:cxnSp>
            <p:nvCxnSpPr>
              <p:cNvPr id="91" name="直线连接符 90"/>
              <p:cNvCxnSpPr/>
              <p:nvPr/>
            </p:nvCxnSpPr>
            <p:spPr>
              <a:xfrm flipH="1" flipV="1">
                <a:off x="6470583" y="3789543"/>
                <a:ext cx="308917" cy="592696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952" name="组 65"/>
            <p:cNvGrpSpPr>
              <a:grpSpLocks/>
            </p:cNvGrpSpPr>
            <p:nvPr/>
          </p:nvGrpSpPr>
          <p:grpSpPr bwMode="auto">
            <a:xfrm>
              <a:off x="7073852" y="4682815"/>
              <a:ext cx="1658979" cy="1499152"/>
              <a:chOff x="6427153" y="2938371"/>
              <a:chExt cx="2166591" cy="2020189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6426317" y="3727947"/>
                <a:ext cx="393922" cy="359469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/>
                  <a:t>A</a:t>
                </a:r>
                <a:endParaRPr kumimoji="1" lang="zh-CN" altLang="en-US" dirty="0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7332338" y="2938398"/>
                <a:ext cx="395994" cy="359469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/>
                  <a:t>B</a:t>
                </a:r>
                <a:endParaRPr kumimoji="1" lang="zh-CN" altLang="en-US" dirty="0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8198966" y="3727947"/>
                <a:ext cx="393922" cy="359469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/>
                  <a:t>B</a:t>
                </a:r>
                <a:endParaRPr kumimoji="1" lang="zh-CN" altLang="en-US" dirty="0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7809190" y="4598804"/>
                <a:ext cx="395994" cy="359469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/>
                  <a:t>D</a:t>
                </a:r>
                <a:endParaRPr kumimoji="1" lang="zh-CN" altLang="en-US" dirty="0"/>
              </a:p>
            </p:txBody>
          </p:sp>
          <p:cxnSp>
            <p:nvCxnSpPr>
              <p:cNvPr id="78" name="直线连接符 77"/>
              <p:cNvCxnSpPr/>
              <p:nvPr/>
            </p:nvCxnSpPr>
            <p:spPr>
              <a:xfrm flipV="1">
                <a:off x="6764261" y="3118133"/>
                <a:ext cx="702839" cy="661167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线连接符 78"/>
              <p:cNvCxnSpPr/>
              <p:nvPr/>
            </p:nvCxnSpPr>
            <p:spPr>
              <a:xfrm>
                <a:off x="6820239" y="3907682"/>
                <a:ext cx="1378727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线连接符 79"/>
              <p:cNvCxnSpPr/>
              <p:nvPr/>
            </p:nvCxnSpPr>
            <p:spPr>
              <a:xfrm flipH="1" flipV="1">
                <a:off x="7670280" y="3246514"/>
                <a:ext cx="725645" cy="481433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线连接符 80"/>
              <p:cNvCxnSpPr/>
              <p:nvPr/>
            </p:nvCxnSpPr>
            <p:spPr>
              <a:xfrm flipV="1">
                <a:off x="8006151" y="4033923"/>
                <a:ext cx="389775" cy="63121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953" name="标题 1"/>
            <p:cNvSpPr txBox="1">
              <a:spLocks/>
            </p:cNvSpPr>
            <p:nvPr/>
          </p:nvSpPr>
          <p:spPr bwMode="auto">
            <a:xfrm>
              <a:off x="4650194" y="4195369"/>
              <a:ext cx="3016908" cy="43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CN" sz="2400" b="1">
                  <a:solidFill>
                    <a:srgbClr val="0070C0"/>
                  </a:solidFill>
                </a:rPr>
                <a:t>graph dataset</a:t>
              </a:r>
            </a:p>
          </p:txBody>
        </p:sp>
        <p:grpSp>
          <p:nvGrpSpPr>
            <p:cNvPr id="38954" name="组 39"/>
            <p:cNvGrpSpPr>
              <a:grpSpLocks/>
            </p:cNvGrpSpPr>
            <p:nvPr/>
          </p:nvGrpSpPr>
          <p:grpSpPr bwMode="auto">
            <a:xfrm>
              <a:off x="3408394" y="4940206"/>
              <a:ext cx="1658979" cy="852801"/>
              <a:chOff x="683568" y="5102966"/>
              <a:chExt cx="1658979" cy="852801"/>
            </a:xfrm>
          </p:grpSpPr>
          <p:sp>
            <p:nvSpPr>
              <p:cNvPr id="170" name="椭圆 169"/>
              <p:cNvSpPr/>
              <p:nvPr/>
            </p:nvSpPr>
            <p:spPr>
              <a:xfrm>
                <a:off x="682794" y="5688736"/>
                <a:ext cx="301630" cy="266757"/>
              </a:xfrm>
              <a:prstGeom prst="ellipse">
                <a:avLst/>
              </a:prstGeom>
              <a:solidFill>
                <a:srgbClr val="008F00"/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/>
                  <a:t>A</a:t>
                </a:r>
                <a:endParaRPr kumimoji="1" lang="zh-CN" altLang="en-US" dirty="0"/>
              </a:p>
            </p:txBody>
          </p:sp>
          <p:sp>
            <p:nvSpPr>
              <p:cNvPr id="171" name="椭圆 170"/>
              <p:cNvSpPr/>
              <p:nvPr/>
            </p:nvSpPr>
            <p:spPr>
              <a:xfrm>
                <a:off x="1376541" y="5102824"/>
                <a:ext cx="303218" cy="266757"/>
              </a:xfrm>
              <a:prstGeom prst="ellipse">
                <a:avLst/>
              </a:prstGeom>
              <a:solidFill>
                <a:srgbClr val="008F00"/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/>
                  <a:t>B</a:t>
                </a:r>
                <a:endParaRPr kumimoji="1" lang="zh-CN" altLang="en-US" dirty="0"/>
              </a:p>
            </p:txBody>
          </p:sp>
          <p:sp>
            <p:nvSpPr>
              <p:cNvPr id="172" name="椭圆 171"/>
              <p:cNvSpPr/>
              <p:nvPr/>
            </p:nvSpPr>
            <p:spPr>
              <a:xfrm>
                <a:off x="2040126" y="5688736"/>
                <a:ext cx="301630" cy="266757"/>
              </a:xfrm>
              <a:prstGeom prst="ellipse">
                <a:avLst/>
              </a:prstGeom>
              <a:solidFill>
                <a:srgbClr val="008F00"/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/>
                  <a:t>B</a:t>
                </a:r>
                <a:endParaRPr kumimoji="1" lang="zh-CN" altLang="en-US" dirty="0"/>
              </a:p>
            </p:txBody>
          </p:sp>
          <p:cxnSp>
            <p:nvCxnSpPr>
              <p:cNvPr id="173" name="直线连接符 172"/>
              <p:cNvCxnSpPr>
                <a:endCxn id="171" idx="3"/>
              </p:cNvCxnSpPr>
              <p:nvPr/>
            </p:nvCxnSpPr>
            <p:spPr>
              <a:xfrm flipV="1">
                <a:off x="941560" y="5331472"/>
                <a:ext cx="479432" cy="395372"/>
              </a:xfrm>
              <a:prstGeom prst="line">
                <a:avLst/>
              </a:prstGeom>
              <a:ln w="28575">
                <a:solidFill>
                  <a:srgbClr val="008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线连接符 173"/>
              <p:cNvCxnSpPr/>
              <p:nvPr/>
            </p:nvCxnSpPr>
            <p:spPr>
              <a:xfrm>
                <a:off x="984424" y="5822115"/>
                <a:ext cx="1055703" cy="0"/>
              </a:xfrm>
              <a:prstGeom prst="line">
                <a:avLst/>
              </a:prstGeom>
              <a:ln w="28575">
                <a:solidFill>
                  <a:srgbClr val="008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线连接符 174"/>
              <p:cNvCxnSpPr/>
              <p:nvPr/>
            </p:nvCxnSpPr>
            <p:spPr>
              <a:xfrm flipH="1" flipV="1">
                <a:off x="1635308" y="5331472"/>
                <a:ext cx="555633" cy="357264"/>
              </a:xfrm>
              <a:prstGeom prst="line">
                <a:avLst/>
              </a:prstGeom>
              <a:ln w="28575">
                <a:solidFill>
                  <a:srgbClr val="008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标题 1"/>
          <p:cNvSpPr txBox="1">
            <a:spLocks/>
          </p:cNvSpPr>
          <p:nvPr/>
        </p:nvSpPr>
        <p:spPr bwMode="auto">
          <a:xfrm>
            <a:off x="236538" y="1500188"/>
            <a:ext cx="27940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CN" sz="2400" b="1"/>
              <a:t>subgraph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queries</a:t>
            </a:r>
          </a:p>
        </p:txBody>
      </p:sp>
      <p:sp>
        <p:nvSpPr>
          <p:cNvPr id="177" name="标题 1"/>
          <p:cNvSpPr txBox="1">
            <a:spLocks/>
          </p:cNvSpPr>
          <p:nvPr/>
        </p:nvSpPr>
        <p:spPr bwMode="auto">
          <a:xfrm>
            <a:off x="231775" y="4313237"/>
            <a:ext cx="30019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CN" sz="2400" b="1"/>
              <a:t>supergraph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queries</a:t>
            </a:r>
          </a:p>
        </p:txBody>
      </p:sp>
      <p:sp>
        <p:nvSpPr>
          <p:cNvPr id="38919" name="标题 1"/>
          <p:cNvSpPr txBox="1">
            <a:spLocks/>
          </p:cNvSpPr>
          <p:nvPr/>
        </p:nvSpPr>
        <p:spPr bwMode="auto">
          <a:xfrm>
            <a:off x="501650" y="293688"/>
            <a:ext cx="826611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GB" altLang="en-US" sz="3600">
                <a:latin typeface="DejaVu Sans"/>
                <a:ea typeface="SimSun" panose="02010600030101010101" pitchFamily="2" charset="-122"/>
              </a:rPr>
              <a:t>Example: Subgraph/supergraph queries</a:t>
            </a:r>
            <a:endParaRPr kumimoji="1" lang="en-US" altLang="zh-CN" sz="3600" b="1" i="1">
              <a:latin typeface="DejaVu Sans"/>
            </a:endParaRPr>
          </a:p>
        </p:txBody>
      </p:sp>
      <p:grpSp>
        <p:nvGrpSpPr>
          <p:cNvPr id="45" name="组 44"/>
          <p:cNvGrpSpPr>
            <a:grpSpLocks/>
          </p:cNvGrpSpPr>
          <p:nvPr/>
        </p:nvGrpSpPr>
        <p:grpSpPr bwMode="auto">
          <a:xfrm>
            <a:off x="3282950" y="1143000"/>
            <a:ext cx="5554663" cy="2070100"/>
            <a:chOff x="5735720" y="2478760"/>
            <a:chExt cx="5554747" cy="2069594"/>
          </a:xfrm>
        </p:grpSpPr>
        <p:grpSp>
          <p:nvGrpSpPr>
            <p:cNvPr id="38921" name="组 40"/>
            <p:cNvGrpSpPr>
              <a:grpSpLocks/>
            </p:cNvGrpSpPr>
            <p:nvPr/>
          </p:nvGrpSpPr>
          <p:grpSpPr bwMode="auto">
            <a:xfrm>
              <a:off x="7594195" y="2888695"/>
              <a:ext cx="1894861" cy="1619478"/>
              <a:chOff x="5094833" y="-422726"/>
              <a:chExt cx="1894861" cy="1619478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5095349" y="162459"/>
                <a:ext cx="301630" cy="268221"/>
              </a:xfrm>
              <a:prstGeom prst="ellipse">
                <a:avLst/>
              </a:prstGeom>
              <a:solidFill>
                <a:srgbClr val="008F00"/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/>
                  <a:t>A</a:t>
                </a:r>
                <a:endParaRPr kumimoji="1" lang="zh-CN" altLang="en-US" dirty="0"/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5789097" y="-423186"/>
                <a:ext cx="301630" cy="266635"/>
              </a:xfrm>
              <a:prstGeom prst="ellipse">
                <a:avLst/>
              </a:prstGeom>
              <a:solidFill>
                <a:srgbClr val="008F00"/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/>
                  <a:t>B</a:t>
                </a:r>
                <a:endParaRPr kumimoji="1" lang="zh-CN" altLang="en-US" dirty="0"/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6451095" y="162459"/>
                <a:ext cx="301630" cy="268221"/>
              </a:xfrm>
              <a:prstGeom prst="ellipse">
                <a:avLst/>
              </a:prstGeom>
              <a:solidFill>
                <a:srgbClr val="008F00"/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/>
                  <a:t>B</a:t>
                </a:r>
                <a:endParaRPr kumimoji="1" lang="zh-CN" altLang="en-US" dirty="0"/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5352528" y="930621"/>
                <a:ext cx="303217" cy="266635"/>
              </a:xfrm>
              <a:prstGeom prst="ellipse">
                <a:avLst/>
              </a:prstGeom>
              <a:solidFill>
                <a:srgbClr val="008F00"/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/>
                  <a:t>D</a:t>
                </a:r>
                <a:endParaRPr kumimoji="1" lang="zh-CN" altLang="en-US" dirty="0"/>
              </a:p>
            </p:txBody>
          </p:sp>
          <p:cxnSp>
            <p:nvCxnSpPr>
              <p:cNvPr id="163" name="直线连接符 162"/>
              <p:cNvCxnSpPr/>
              <p:nvPr/>
            </p:nvCxnSpPr>
            <p:spPr>
              <a:xfrm flipV="1">
                <a:off x="5352528" y="-289868"/>
                <a:ext cx="436569" cy="492005"/>
              </a:xfrm>
              <a:prstGeom prst="line">
                <a:avLst/>
              </a:prstGeom>
              <a:ln w="28575">
                <a:solidFill>
                  <a:srgbClr val="008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线连接符 163"/>
              <p:cNvCxnSpPr/>
              <p:nvPr/>
            </p:nvCxnSpPr>
            <p:spPr>
              <a:xfrm>
                <a:off x="5396979" y="295776"/>
                <a:ext cx="1054116" cy="0"/>
              </a:xfrm>
              <a:prstGeom prst="line">
                <a:avLst/>
              </a:prstGeom>
              <a:ln w="28575">
                <a:solidFill>
                  <a:srgbClr val="008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线连接符 164"/>
              <p:cNvCxnSpPr/>
              <p:nvPr/>
            </p:nvCxnSpPr>
            <p:spPr>
              <a:xfrm flipH="1" flipV="1">
                <a:off x="6046276" y="-194642"/>
                <a:ext cx="555634" cy="357101"/>
              </a:xfrm>
              <a:prstGeom prst="line">
                <a:avLst/>
              </a:prstGeom>
              <a:ln w="28575">
                <a:solidFill>
                  <a:srgbClr val="008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线连接符 165"/>
              <p:cNvCxnSpPr/>
              <p:nvPr/>
            </p:nvCxnSpPr>
            <p:spPr>
              <a:xfrm flipH="1" flipV="1">
                <a:off x="5246163" y="430680"/>
                <a:ext cx="258767" cy="499941"/>
              </a:xfrm>
              <a:prstGeom prst="line">
                <a:avLst/>
              </a:prstGeom>
              <a:ln w="28575">
                <a:solidFill>
                  <a:srgbClr val="008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椭圆 166"/>
              <p:cNvSpPr/>
              <p:nvPr/>
            </p:nvSpPr>
            <p:spPr>
              <a:xfrm>
                <a:off x="6687635" y="870311"/>
                <a:ext cx="301630" cy="266635"/>
              </a:xfrm>
              <a:prstGeom prst="ellipse">
                <a:avLst/>
              </a:prstGeom>
              <a:solidFill>
                <a:srgbClr val="008F00"/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/>
                  <a:t>C</a:t>
                </a:r>
                <a:endParaRPr kumimoji="1" lang="zh-CN" altLang="en-US" dirty="0"/>
              </a:p>
            </p:txBody>
          </p:sp>
          <p:cxnSp>
            <p:nvCxnSpPr>
              <p:cNvPr id="168" name="直线连接符 167"/>
              <p:cNvCxnSpPr/>
              <p:nvPr/>
            </p:nvCxnSpPr>
            <p:spPr>
              <a:xfrm flipH="1" flipV="1">
                <a:off x="6601909" y="430680"/>
                <a:ext cx="236542" cy="439631"/>
              </a:xfrm>
              <a:prstGeom prst="line">
                <a:avLst/>
              </a:prstGeom>
              <a:ln w="28575">
                <a:solidFill>
                  <a:srgbClr val="008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2" name="罐形 181"/>
            <p:cNvSpPr/>
            <p:nvPr/>
          </p:nvSpPr>
          <p:spPr>
            <a:xfrm>
              <a:off x="5735720" y="2500980"/>
              <a:ext cx="5554747" cy="2047374"/>
            </a:xfrm>
            <a:prstGeom prst="can">
              <a:avLst>
                <a:gd name="adj" fmla="val 16397"/>
              </a:avLst>
            </a:prstGeom>
            <a:noFill/>
            <a:ln w="2540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dirty="0"/>
            </a:p>
          </p:txBody>
        </p:sp>
        <p:grpSp>
          <p:nvGrpSpPr>
            <p:cNvPr id="38923" name="组 183"/>
            <p:cNvGrpSpPr>
              <a:grpSpLocks/>
            </p:cNvGrpSpPr>
            <p:nvPr/>
          </p:nvGrpSpPr>
          <p:grpSpPr bwMode="auto">
            <a:xfrm>
              <a:off x="9533717" y="2919214"/>
              <a:ext cx="1658979" cy="1512536"/>
              <a:chOff x="6427153" y="2938371"/>
              <a:chExt cx="2166591" cy="2038224"/>
            </a:xfrm>
          </p:grpSpPr>
          <p:sp>
            <p:nvSpPr>
              <p:cNvPr id="192" name="椭圆 191"/>
              <p:cNvSpPr/>
              <p:nvPr/>
            </p:nvSpPr>
            <p:spPr>
              <a:xfrm>
                <a:off x="6426317" y="3728587"/>
                <a:ext cx="393922" cy="35930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/>
                  <a:t>A</a:t>
                </a:r>
                <a:endParaRPr kumimoji="1" lang="zh-CN" altLang="en-US" dirty="0"/>
              </a:p>
            </p:txBody>
          </p:sp>
          <p:sp>
            <p:nvSpPr>
              <p:cNvPr id="193" name="椭圆 192"/>
              <p:cNvSpPr/>
              <p:nvPr/>
            </p:nvSpPr>
            <p:spPr>
              <a:xfrm>
                <a:off x="7332338" y="2939399"/>
                <a:ext cx="395994" cy="35930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/>
                  <a:t>B</a:t>
                </a:r>
                <a:endParaRPr kumimoji="1" lang="zh-CN" altLang="en-US" dirty="0"/>
              </a:p>
            </p:txBody>
          </p:sp>
          <p:sp>
            <p:nvSpPr>
              <p:cNvPr id="194" name="椭圆 193"/>
              <p:cNvSpPr/>
              <p:nvPr/>
            </p:nvSpPr>
            <p:spPr>
              <a:xfrm>
                <a:off x="8198966" y="3728587"/>
                <a:ext cx="393922" cy="35930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/>
                  <a:t>B</a:t>
                </a:r>
                <a:endParaRPr kumimoji="1" lang="zh-CN" altLang="en-US" dirty="0"/>
              </a:p>
            </p:txBody>
          </p:sp>
          <p:sp>
            <p:nvSpPr>
              <p:cNvPr id="195" name="椭圆 194"/>
              <p:cNvSpPr/>
              <p:nvPr/>
            </p:nvSpPr>
            <p:spPr>
              <a:xfrm>
                <a:off x="7790530" y="4618294"/>
                <a:ext cx="393922" cy="35930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/>
                  <a:t>D</a:t>
                </a:r>
                <a:endParaRPr kumimoji="1" lang="zh-CN" altLang="en-US" dirty="0"/>
              </a:p>
            </p:txBody>
          </p:sp>
          <p:cxnSp>
            <p:nvCxnSpPr>
              <p:cNvPr id="196" name="直线连接符 195"/>
              <p:cNvCxnSpPr/>
              <p:nvPr/>
            </p:nvCxnSpPr>
            <p:spPr>
              <a:xfrm flipV="1">
                <a:off x="6764261" y="3119051"/>
                <a:ext cx="702839" cy="663003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线连接符 196"/>
              <p:cNvCxnSpPr/>
              <p:nvPr/>
            </p:nvCxnSpPr>
            <p:spPr>
              <a:xfrm>
                <a:off x="6820239" y="3908239"/>
                <a:ext cx="1378727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线连接符 197"/>
              <p:cNvCxnSpPr/>
              <p:nvPr/>
            </p:nvCxnSpPr>
            <p:spPr>
              <a:xfrm flipH="1" flipV="1">
                <a:off x="7670280" y="3247374"/>
                <a:ext cx="725645" cy="48121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线连接符 198"/>
              <p:cNvCxnSpPr/>
              <p:nvPr/>
            </p:nvCxnSpPr>
            <p:spPr>
              <a:xfrm flipV="1">
                <a:off x="8006151" y="4036562"/>
                <a:ext cx="389775" cy="628783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924" name="组 184"/>
            <p:cNvGrpSpPr>
              <a:grpSpLocks/>
            </p:cNvGrpSpPr>
            <p:nvPr/>
          </p:nvGrpSpPr>
          <p:grpSpPr bwMode="auto">
            <a:xfrm>
              <a:off x="5859319" y="3296489"/>
              <a:ext cx="1658979" cy="852800"/>
              <a:chOff x="771873" y="3803136"/>
              <a:chExt cx="2166591" cy="1149194"/>
            </a:xfrm>
          </p:grpSpPr>
          <p:sp>
            <p:nvSpPr>
              <p:cNvPr id="186" name="椭圆 185"/>
              <p:cNvSpPr/>
              <p:nvPr/>
            </p:nvSpPr>
            <p:spPr>
              <a:xfrm>
                <a:off x="772171" y="4591829"/>
                <a:ext cx="393922" cy="361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/>
                  <a:t>A</a:t>
                </a:r>
                <a:endParaRPr kumimoji="1" lang="zh-CN" altLang="en-US" dirty="0"/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1678191" y="3802643"/>
                <a:ext cx="395994" cy="36144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/>
                  <a:t>B</a:t>
                </a:r>
                <a:endParaRPr kumimoji="1" lang="zh-CN" altLang="en-US" dirty="0"/>
              </a:p>
            </p:txBody>
          </p:sp>
          <p:sp>
            <p:nvSpPr>
              <p:cNvPr id="188" name="椭圆 187"/>
              <p:cNvSpPr/>
              <p:nvPr/>
            </p:nvSpPr>
            <p:spPr>
              <a:xfrm>
                <a:off x="2544819" y="4591829"/>
                <a:ext cx="393922" cy="361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/>
                  <a:t>B</a:t>
                </a:r>
                <a:endParaRPr kumimoji="1" lang="zh-CN" altLang="en-US" dirty="0"/>
              </a:p>
            </p:txBody>
          </p:sp>
          <p:cxnSp>
            <p:nvCxnSpPr>
              <p:cNvPr id="189" name="直线连接符 188"/>
              <p:cNvCxnSpPr/>
              <p:nvPr/>
            </p:nvCxnSpPr>
            <p:spPr>
              <a:xfrm flipV="1">
                <a:off x="1110115" y="3982295"/>
                <a:ext cx="702839" cy="66300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线连接符 189"/>
              <p:cNvCxnSpPr/>
              <p:nvPr/>
            </p:nvCxnSpPr>
            <p:spPr>
              <a:xfrm>
                <a:off x="1166092" y="4773621"/>
                <a:ext cx="1378727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线连接符 190"/>
              <p:cNvCxnSpPr/>
              <p:nvPr/>
            </p:nvCxnSpPr>
            <p:spPr>
              <a:xfrm flipH="1" flipV="1">
                <a:off x="2016134" y="4110618"/>
                <a:ext cx="725645" cy="481211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925" name="标题 1"/>
            <p:cNvSpPr txBox="1">
              <a:spLocks/>
            </p:cNvSpPr>
            <p:nvPr/>
          </p:nvSpPr>
          <p:spPr bwMode="auto">
            <a:xfrm>
              <a:off x="7332712" y="2478760"/>
              <a:ext cx="2604217" cy="379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CN" sz="2400" b="1">
                  <a:solidFill>
                    <a:srgbClr val="0070C0"/>
                  </a:solidFill>
                </a:rPr>
                <a:t>graph dataset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095779" y="980728"/>
            <a:ext cx="6436661" cy="1038065"/>
            <a:chOff x="2095779" y="980728"/>
            <a:chExt cx="6436661" cy="1038065"/>
          </a:xfrm>
        </p:grpSpPr>
        <p:sp>
          <p:nvSpPr>
            <p:cNvPr id="4" name="椭圆 3"/>
            <p:cNvSpPr/>
            <p:nvPr/>
          </p:nvSpPr>
          <p:spPr>
            <a:xfrm>
              <a:off x="2360922" y="1309798"/>
              <a:ext cx="609601" cy="609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g1</a:t>
              </a:r>
              <a:endParaRPr kumimoji="1" lang="zh-CN" altLang="en-US" dirty="0"/>
            </a:p>
          </p:txBody>
        </p:sp>
        <p:sp>
          <p:nvSpPr>
            <p:cNvPr id="5" name="椭圆 4"/>
            <p:cNvSpPr/>
            <p:nvPr/>
          </p:nvSpPr>
          <p:spPr>
            <a:xfrm>
              <a:off x="3257392" y="1309798"/>
              <a:ext cx="609601" cy="609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g2</a:t>
              </a:r>
              <a:endParaRPr kumimoji="1" lang="zh-CN" altLang="en-US" dirty="0"/>
            </a:p>
          </p:txBody>
        </p:sp>
        <p:sp>
          <p:nvSpPr>
            <p:cNvPr id="6" name="椭圆 5"/>
            <p:cNvSpPr/>
            <p:nvPr/>
          </p:nvSpPr>
          <p:spPr>
            <a:xfrm>
              <a:off x="4153862" y="1309798"/>
              <a:ext cx="609601" cy="609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g3</a:t>
              </a:r>
              <a:endParaRPr kumimoji="1" lang="zh-CN" altLang="en-US" dirty="0"/>
            </a:p>
          </p:txBody>
        </p:sp>
        <p:sp>
          <p:nvSpPr>
            <p:cNvPr id="7" name="椭圆 6"/>
            <p:cNvSpPr/>
            <p:nvPr/>
          </p:nvSpPr>
          <p:spPr>
            <a:xfrm>
              <a:off x="5050332" y="1309798"/>
              <a:ext cx="609601" cy="609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g4</a:t>
              </a:r>
              <a:endParaRPr kumimoji="1" lang="zh-CN" altLang="en-US" dirty="0"/>
            </a:p>
          </p:txBody>
        </p:sp>
        <p:sp>
          <p:nvSpPr>
            <p:cNvPr id="8" name="椭圆 7"/>
            <p:cNvSpPr/>
            <p:nvPr/>
          </p:nvSpPr>
          <p:spPr>
            <a:xfrm>
              <a:off x="5946802" y="1309798"/>
              <a:ext cx="609601" cy="609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g5</a:t>
              </a:r>
              <a:endParaRPr kumimoji="1" lang="zh-CN" altLang="en-US" dirty="0"/>
            </a:p>
          </p:txBody>
        </p:sp>
        <p:sp>
          <p:nvSpPr>
            <p:cNvPr id="9" name="椭圆 8"/>
            <p:cNvSpPr/>
            <p:nvPr/>
          </p:nvSpPr>
          <p:spPr>
            <a:xfrm>
              <a:off x="6843270" y="1309798"/>
              <a:ext cx="609601" cy="609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g6</a:t>
              </a:r>
              <a:endParaRPr kumimoji="1" lang="zh-CN" altLang="en-US" dirty="0"/>
            </a:p>
          </p:txBody>
        </p:sp>
        <p:sp>
          <p:nvSpPr>
            <p:cNvPr id="11" name="椭圆 10"/>
            <p:cNvSpPr/>
            <p:nvPr/>
          </p:nvSpPr>
          <p:spPr>
            <a:xfrm>
              <a:off x="7735042" y="1309798"/>
              <a:ext cx="609601" cy="609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g7</a:t>
              </a:r>
              <a:endParaRPr kumimoji="1" lang="zh-CN" altLang="en-US" dirty="0"/>
            </a:p>
          </p:txBody>
        </p:sp>
        <p:sp>
          <p:nvSpPr>
            <p:cNvPr id="12" name="罐形 11"/>
            <p:cNvSpPr/>
            <p:nvPr/>
          </p:nvSpPr>
          <p:spPr>
            <a:xfrm>
              <a:off x="2095779" y="980728"/>
              <a:ext cx="6436661" cy="1038065"/>
            </a:xfrm>
            <a:prstGeom prst="can">
              <a:avLst/>
            </a:prstGeom>
            <a:noFill/>
            <a:ln w="2540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椭圆 12"/>
          <p:cNvSpPr/>
          <p:nvPr/>
        </p:nvSpPr>
        <p:spPr>
          <a:xfrm>
            <a:off x="179512" y="1235224"/>
            <a:ext cx="609601" cy="609600"/>
          </a:xfrm>
          <a:prstGeom prst="ellipse">
            <a:avLst/>
          </a:prstGeom>
          <a:solidFill>
            <a:srgbClr val="FF8A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tx1"/>
                </a:solidFill>
              </a:rPr>
              <a:t>q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54" name="组 53"/>
          <p:cNvGrpSpPr/>
          <p:nvPr/>
        </p:nvGrpSpPr>
        <p:grpSpPr>
          <a:xfrm>
            <a:off x="5765365" y="2114092"/>
            <a:ext cx="2748760" cy="4699284"/>
            <a:chOff x="4559544" y="1898068"/>
            <a:chExt cx="2748760" cy="4699284"/>
          </a:xfrm>
        </p:grpSpPr>
        <p:grpSp>
          <p:nvGrpSpPr>
            <p:cNvPr id="52" name="组 51"/>
            <p:cNvGrpSpPr/>
            <p:nvPr/>
          </p:nvGrpSpPr>
          <p:grpSpPr>
            <a:xfrm>
              <a:off x="4787152" y="1988840"/>
              <a:ext cx="2321850" cy="4464496"/>
              <a:chOff x="4787152" y="1988840"/>
              <a:chExt cx="2321850" cy="4464496"/>
            </a:xfrm>
          </p:grpSpPr>
          <p:grpSp>
            <p:nvGrpSpPr>
              <p:cNvPr id="26" name="组 25"/>
              <p:cNvGrpSpPr/>
              <p:nvPr/>
            </p:nvGrpSpPr>
            <p:grpSpPr>
              <a:xfrm>
                <a:off x="4787152" y="1988840"/>
                <a:ext cx="2277024" cy="609601"/>
                <a:chOff x="4787152" y="2294964"/>
                <a:chExt cx="2277024" cy="609601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4787152" y="2294964"/>
                  <a:ext cx="609601" cy="609600"/>
                </a:xfrm>
                <a:prstGeom prst="ellipse">
                  <a:avLst/>
                </a:prstGeom>
                <a:solidFill>
                  <a:srgbClr val="FF8AD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>
                      <a:solidFill>
                        <a:schemeClr val="tx1"/>
                      </a:solidFill>
                    </a:rPr>
                    <a:t>q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6454575" y="2294965"/>
                  <a:ext cx="609601" cy="6096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/>
                    <a:t>g1</a:t>
                  </a:r>
                  <a:endParaRPr kumimoji="1" lang="zh-CN" altLang="en-US" dirty="0"/>
                </a:p>
              </p:txBody>
            </p:sp>
            <p:cxnSp>
              <p:nvCxnSpPr>
                <p:cNvPr id="18" name="直线连接符 17"/>
                <p:cNvCxnSpPr>
                  <a:stCxn id="15" idx="6"/>
                  <a:endCxn id="16" idx="2"/>
                </p:cNvCxnSpPr>
                <p:nvPr/>
              </p:nvCxnSpPr>
              <p:spPr>
                <a:xfrm>
                  <a:off x="5396753" y="2599764"/>
                  <a:ext cx="1057822" cy="1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组 26"/>
              <p:cNvGrpSpPr/>
              <p:nvPr/>
            </p:nvGrpSpPr>
            <p:grpSpPr>
              <a:xfrm>
                <a:off x="4796119" y="2625326"/>
                <a:ext cx="2277024" cy="609601"/>
                <a:chOff x="4787152" y="2294964"/>
                <a:chExt cx="2277024" cy="609601"/>
              </a:xfrm>
            </p:grpSpPr>
            <p:sp>
              <p:nvSpPr>
                <p:cNvPr id="28" name="椭圆 27"/>
                <p:cNvSpPr/>
                <p:nvPr/>
              </p:nvSpPr>
              <p:spPr>
                <a:xfrm>
                  <a:off x="4787152" y="2294964"/>
                  <a:ext cx="609601" cy="609600"/>
                </a:xfrm>
                <a:prstGeom prst="ellipse">
                  <a:avLst/>
                </a:prstGeom>
                <a:solidFill>
                  <a:srgbClr val="FF8AD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mtClean="0">
                      <a:solidFill>
                        <a:schemeClr val="tx1"/>
                      </a:solidFill>
                    </a:rPr>
                    <a:t>q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6454575" y="2294965"/>
                  <a:ext cx="609601" cy="6096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/>
                    <a:t>g2</a:t>
                  </a:r>
                  <a:endParaRPr kumimoji="1" lang="zh-CN" altLang="en-US" dirty="0"/>
                </a:p>
              </p:txBody>
            </p:sp>
            <p:cxnSp>
              <p:nvCxnSpPr>
                <p:cNvPr id="30" name="直线连接符 29"/>
                <p:cNvCxnSpPr/>
                <p:nvPr/>
              </p:nvCxnSpPr>
              <p:spPr>
                <a:xfrm>
                  <a:off x="5396753" y="2599764"/>
                  <a:ext cx="1057822" cy="1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组 30"/>
              <p:cNvGrpSpPr/>
              <p:nvPr/>
            </p:nvGrpSpPr>
            <p:grpSpPr>
              <a:xfrm>
                <a:off x="4796117" y="3270789"/>
                <a:ext cx="2277024" cy="609601"/>
                <a:chOff x="4787152" y="2294964"/>
                <a:chExt cx="2277024" cy="609601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4787152" y="2294964"/>
                  <a:ext cx="609601" cy="609600"/>
                </a:xfrm>
                <a:prstGeom prst="ellipse">
                  <a:avLst/>
                </a:prstGeom>
                <a:solidFill>
                  <a:srgbClr val="FF8AD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mtClean="0">
                      <a:solidFill>
                        <a:schemeClr val="tx1"/>
                      </a:solidFill>
                    </a:rPr>
                    <a:t>q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>
                  <a:off x="6454575" y="2294965"/>
                  <a:ext cx="609601" cy="6096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/>
                    <a:t>g3</a:t>
                  </a:r>
                  <a:endParaRPr kumimoji="1" lang="zh-CN" altLang="en-US" dirty="0"/>
                </a:p>
              </p:txBody>
            </p:sp>
            <p:cxnSp>
              <p:nvCxnSpPr>
                <p:cNvPr id="34" name="直线连接符 33"/>
                <p:cNvCxnSpPr/>
                <p:nvPr/>
              </p:nvCxnSpPr>
              <p:spPr>
                <a:xfrm>
                  <a:off x="5396753" y="2599764"/>
                  <a:ext cx="1057822" cy="1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组 34"/>
              <p:cNvGrpSpPr/>
              <p:nvPr/>
            </p:nvGrpSpPr>
            <p:grpSpPr>
              <a:xfrm>
                <a:off x="4805084" y="3907275"/>
                <a:ext cx="2277024" cy="609601"/>
                <a:chOff x="4787152" y="2294964"/>
                <a:chExt cx="2277024" cy="609601"/>
              </a:xfrm>
            </p:grpSpPr>
            <p:sp>
              <p:nvSpPr>
                <p:cNvPr id="36" name="椭圆 35"/>
                <p:cNvSpPr/>
                <p:nvPr/>
              </p:nvSpPr>
              <p:spPr>
                <a:xfrm>
                  <a:off x="4787152" y="2294964"/>
                  <a:ext cx="609601" cy="609600"/>
                </a:xfrm>
                <a:prstGeom prst="ellipse">
                  <a:avLst/>
                </a:prstGeom>
                <a:solidFill>
                  <a:srgbClr val="FF8AD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mtClean="0">
                      <a:solidFill>
                        <a:schemeClr val="tx1"/>
                      </a:solidFill>
                    </a:rPr>
                    <a:t>q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6454575" y="2294965"/>
                  <a:ext cx="609601" cy="6096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/>
                    <a:t>g4</a:t>
                  </a:r>
                  <a:endParaRPr kumimoji="1" lang="zh-CN" altLang="en-US" dirty="0"/>
                </a:p>
              </p:txBody>
            </p:sp>
            <p:cxnSp>
              <p:nvCxnSpPr>
                <p:cNvPr id="38" name="直线连接符 37"/>
                <p:cNvCxnSpPr/>
                <p:nvPr/>
              </p:nvCxnSpPr>
              <p:spPr>
                <a:xfrm>
                  <a:off x="5396753" y="2599764"/>
                  <a:ext cx="1057822" cy="1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组 38"/>
              <p:cNvGrpSpPr/>
              <p:nvPr/>
            </p:nvGrpSpPr>
            <p:grpSpPr>
              <a:xfrm>
                <a:off x="4823013" y="4561786"/>
                <a:ext cx="2277024" cy="609601"/>
                <a:chOff x="4787152" y="2294964"/>
                <a:chExt cx="2277024" cy="609601"/>
              </a:xfrm>
            </p:grpSpPr>
            <p:sp>
              <p:nvSpPr>
                <p:cNvPr id="40" name="椭圆 39"/>
                <p:cNvSpPr/>
                <p:nvPr/>
              </p:nvSpPr>
              <p:spPr>
                <a:xfrm>
                  <a:off x="4787152" y="2294964"/>
                  <a:ext cx="609601" cy="609600"/>
                </a:xfrm>
                <a:prstGeom prst="ellipse">
                  <a:avLst/>
                </a:prstGeom>
                <a:solidFill>
                  <a:srgbClr val="FF8AD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mtClean="0">
                      <a:solidFill>
                        <a:schemeClr val="tx1"/>
                      </a:solidFill>
                    </a:rPr>
                    <a:t>q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>
                  <a:off x="6454575" y="2294965"/>
                  <a:ext cx="609601" cy="6096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/>
                    <a:t>g5</a:t>
                  </a:r>
                  <a:endParaRPr kumimoji="1" lang="zh-CN" altLang="en-US" dirty="0"/>
                </a:p>
              </p:txBody>
            </p:sp>
            <p:cxnSp>
              <p:nvCxnSpPr>
                <p:cNvPr id="42" name="直线连接符 41"/>
                <p:cNvCxnSpPr/>
                <p:nvPr/>
              </p:nvCxnSpPr>
              <p:spPr>
                <a:xfrm>
                  <a:off x="5396753" y="2599764"/>
                  <a:ext cx="1057822" cy="1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组 42"/>
              <p:cNvGrpSpPr/>
              <p:nvPr/>
            </p:nvGrpSpPr>
            <p:grpSpPr>
              <a:xfrm>
                <a:off x="4823011" y="5207249"/>
                <a:ext cx="2277024" cy="609601"/>
                <a:chOff x="4787152" y="2294964"/>
                <a:chExt cx="2277024" cy="609601"/>
              </a:xfrm>
            </p:grpSpPr>
            <p:sp>
              <p:nvSpPr>
                <p:cNvPr id="44" name="椭圆 43"/>
                <p:cNvSpPr/>
                <p:nvPr/>
              </p:nvSpPr>
              <p:spPr>
                <a:xfrm>
                  <a:off x="4787152" y="2294964"/>
                  <a:ext cx="609601" cy="609600"/>
                </a:xfrm>
                <a:prstGeom prst="ellipse">
                  <a:avLst/>
                </a:prstGeom>
                <a:solidFill>
                  <a:srgbClr val="FF8AD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mtClean="0">
                      <a:solidFill>
                        <a:schemeClr val="tx1"/>
                      </a:solidFill>
                    </a:rPr>
                    <a:t>q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6454575" y="2294965"/>
                  <a:ext cx="609601" cy="6096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/>
                    <a:t>g6</a:t>
                  </a:r>
                  <a:endParaRPr kumimoji="1" lang="zh-CN" altLang="en-US" dirty="0"/>
                </a:p>
              </p:txBody>
            </p:sp>
            <p:cxnSp>
              <p:nvCxnSpPr>
                <p:cNvPr id="46" name="直线连接符 45"/>
                <p:cNvCxnSpPr/>
                <p:nvPr/>
              </p:nvCxnSpPr>
              <p:spPr>
                <a:xfrm>
                  <a:off x="5396753" y="2599764"/>
                  <a:ext cx="1057822" cy="1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组 46"/>
              <p:cNvGrpSpPr/>
              <p:nvPr/>
            </p:nvGrpSpPr>
            <p:grpSpPr>
              <a:xfrm>
                <a:off x="4831978" y="5843735"/>
                <a:ext cx="2277024" cy="609601"/>
                <a:chOff x="4787152" y="2294964"/>
                <a:chExt cx="2277024" cy="609601"/>
              </a:xfrm>
            </p:grpSpPr>
            <p:sp>
              <p:nvSpPr>
                <p:cNvPr id="48" name="椭圆 47"/>
                <p:cNvSpPr/>
                <p:nvPr/>
              </p:nvSpPr>
              <p:spPr>
                <a:xfrm>
                  <a:off x="4787152" y="2294964"/>
                  <a:ext cx="609601" cy="609600"/>
                </a:xfrm>
                <a:prstGeom prst="ellipse">
                  <a:avLst/>
                </a:prstGeom>
                <a:solidFill>
                  <a:srgbClr val="FF8AD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mtClean="0">
                      <a:solidFill>
                        <a:schemeClr val="tx1"/>
                      </a:solidFill>
                    </a:rPr>
                    <a:t>q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6454575" y="2294965"/>
                  <a:ext cx="609601" cy="6096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/>
                    <a:t>g7</a:t>
                  </a:r>
                  <a:endParaRPr kumimoji="1" lang="zh-CN" altLang="en-US" dirty="0"/>
                </a:p>
              </p:txBody>
            </p:sp>
            <p:cxnSp>
              <p:nvCxnSpPr>
                <p:cNvPr id="50" name="直线连接符 49"/>
                <p:cNvCxnSpPr/>
                <p:nvPr/>
              </p:nvCxnSpPr>
              <p:spPr>
                <a:xfrm>
                  <a:off x="5396753" y="2599764"/>
                  <a:ext cx="1057822" cy="1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3" name="圆角矩形 52"/>
            <p:cNvSpPr/>
            <p:nvPr/>
          </p:nvSpPr>
          <p:spPr>
            <a:xfrm>
              <a:off x="4559544" y="1898068"/>
              <a:ext cx="2748760" cy="4699284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0" name="标题 1"/>
          <p:cNvSpPr txBox="1">
            <a:spLocks/>
          </p:cNvSpPr>
          <p:nvPr/>
        </p:nvSpPr>
        <p:spPr bwMode="auto">
          <a:xfrm>
            <a:off x="371055" y="4365104"/>
            <a:ext cx="5065041" cy="6028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sz="2400" b="1" dirty="0" smtClean="0">
                <a:solidFill>
                  <a:srgbClr val="C00000"/>
                </a:solidFill>
              </a:rPr>
              <a:t>… works, but highly inefficient …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grpSp>
        <p:nvGrpSpPr>
          <p:cNvPr id="66" name="组 65"/>
          <p:cNvGrpSpPr/>
          <p:nvPr/>
        </p:nvGrpSpPr>
        <p:grpSpPr>
          <a:xfrm>
            <a:off x="5724128" y="2114092"/>
            <a:ext cx="2748760" cy="4699284"/>
            <a:chOff x="4491608" y="1898068"/>
            <a:chExt cx="2748760" cy="4699284"/>
          </a:xfrm>
        </p:grpSpPr>
        <p:grpSp>
          <p:nvGrpSpPr>
            <p:cNvPr id="67" name="组 66"/>
            <p:cNvGrpSpPr/>
            <p:nvPr/>
          </p:nvGrpSpPr>
          <p:grpSpPr>
            <a:xfrm>
              <a:off x="4787152" y="1988840"/>
              <a:ext cx="2321850" cy="4464496"/>
              <a:chOff x="4787152" y="1988840"/>
              <a:chExt cx="2321850" cy="4464496"/>
            </a:xfrm>
          </p:grpSpPr>
          <p:grpSp>
            <p:nvGrpSpPr>
              <p:cNvPr id="69" name="组 68"/>
              <p:cNvGrpSpPr/>
              <p:nvPr/>
            </p:nvGrpSpPr>
            <p:grpSpPr>
              <a:xfrm>
                <a:off x="4787152" y="1988840"/>
                <a:ext cx="2277024" cy="609601"/>
                <a:chOff x="4787152" y="2294964"/>
                <a:chExt cx="2277024" cy="609601"/>
              </a:xfrm>
            </p:grpSpPr>
            <p:sp>
              <p:nvSpPr>
                <p:cNvPr id="94" name="椭圆 93"/>
                <p:cNvSpPr/>
                <p:nvPr/>
              </p:nvSpPr>
              <p:spPr>
                <a:xfrm>
                  <a:off x="4787152" y="2294964"/>
                  <a:ext cx="609601" cy="609600"/>
                </a:xfrm>
                <a:prstGeom prst="ellipse">
                  <a:avLst/>
                </a:prstGeom>
                <a:solidFill>
                  <a:srgbClr val="FF8AD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mtClean="0">
                      <a:solidFill>
                        <a:schemeClr val="tx1"/>
                      </a:solidFill>
                    </a:rPr>
                    <a:t>q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椭圆 94"/>
                <p:cNvSpPr/>
                <p:nvPr/>
              </p:nvSpPr>
              <p:spPr>
                <a:xfrm>
                  <a:off x="6454575" y="2294965"/>
                  <a:ext cx="609601" cy="609600"/>
                </a:xfrm>
                <a:prstGeom prst="ellipse">
                  <a:avLst/>
                </a:prstGeom>
                <a:solidFill>
                  <a:srgbClr val="008F00"/>
                </a:solidFill>
                <a:ln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/>
                    <a:t>g1</a:t>
                  </a:r>
                  <a:endParaRPr kumimoji="1" lang="zh-CN" altLang="en-US" dirty="0"/>
                </a:p>
              </p:txBody>
            </p:sp>
            <p:cxnSp>
              <p:nvCxnSpPr>
                <p:cNvPr id="96" name="直线连接符 95"/>
                <p:cNvCxnSpPr>
                  <a:stCxn id="79" idx="6"/>
                  <a:endCxn id="80" idx="2"/>
                </p:cNvCxnSpPr>
                <p:nvPr/>
              </p:nvCxnSpPr>
              <p:spPr>
                <a:xfrm>
                  <a:off x="5396753" y="2599764"/>
                  <a:ext cx="1057822" cy="1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组 69"/>
              <p:cNvGrpSpPr/>
              <p:nvPr/>
            </p:nvGrpSpPr>
            <p:grpSpPr>
              <a:xfrm>
                <a:off x="4796119" y="2625326"/>
                <a:ext cx="2277024" cy="609601"/>
                <a:chOff x="4787152" y="2294964"/>
                <a:chExt cx="2277024" cy="609601"/>
              </a:xfrm>
            </p:grpSpPr>
            <p:sp>
              <p:nvSpPr>
                <p:cNvPr id="91" name="椭圆 90"/>
                <p:cNvSpPr/>
                <p:nvPr/>
              </p:nvSpPr>
              <p:spPr>
                <a:xfrm>
                  <a:off x="4787152" y="2294964"/>
                  <a:ext cx="609601" cy="609600"/>
                </a:xfrm>
                <a:prstGeom prst="ellipse">
                  <a:avLst/>
                </a:prstGeom>
                <a:solidFill>
                  <a:srgbClr val="FF8AD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mtClean="0">
                      <a:solidFill>
                        <a:schemeClr val="tx1"/>
                      </a:solidFill>
                    </a:rPr>
                    <a:t>q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椭圆 91"/>
                <p:cNvSpPr/>
                <p:nvPr/>
              </p:nvSpPr>
              <p:spPr>
                <a:xfrm>
                  <a:off x="6454575" y="2294965"/>
                  <a:ext cx="609601" cy="609600"/>
                </a:xfrm>
                <a:prstGeom prst="ellipse">
                  <a:avLst/>
                </a:prstGeom>
                <a:solidFill>
                  <a:srgbClr val="008F00"/>
                </a:solidFill>
                <a:ln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/>
                    <a:t>g2</a:t>
                  </a:r>
                  <a:endParaRPr kumimoji="1" lang="zh-CN" altLang="en-US" dirty="0"/>
                </a:p>
              </p:txBody>
            </p:sp>
            <p:cxnSp>
              <p:nvCxnSpPr>
                <p:cNvPr id="93" name="直线连接符 92"/>
                <p:cNvCxnSpPr/>
                <p:nvPr/>
              </p:nvCxnSpPr>
              <p:spPr>
                <a:xfrm>
                  <a:off x="5396753" y="2599764"/>
                  <a:ext cx="1057822" cy="1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组 70"/>
              <p:cNvGrpSpPr/>
              <p:nvPr/>
            </p:nvGrpSpPr>
            <p:grpSpPr>
              <a:xfrm>
                <a:off x="4796117" y="3270789"/>
                <a:ext cx="2277024" cy="609601"/>
                <a:chOff x="4787152" y="2294964"/>
                <a:chExt cx="2277024" cy="609601"/>
              </a:xfrm>
            </p:grpSpPr>
            <p:sp>
              <p:nvSpPr>
                <p:cNvPr id="88" name="椭圆 87"/>
                <p:cNvSpPr/>
                <p:nvPr/>
              </p:nvSpPr>
              <p:spPr>
                <a:xfrm>
                  <a:off x="4787152" y="2294964"/>
                  <a:ext cx="609601" cy="609600"/>
                </a:xfrm>
                <a:prstGeom prst="ellipse">
                  <a:avLst/>
                </a:prstGeom>
                <a:solidFill>
                  <a:srgbClr val="FF8AD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mtClean="0">
                      <a:solidFill>
                        <a:schemeClr val="tx1"/>
                      </a:solidFill>
                    </a:rPr>
                    <a:t>q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椭圆 88"/>
                <p:cNvSpPr/>
                <p:nvPr/>
              </p:nvSpPr>
              <p:spPr>
                <a:xfrm>
                  <a:off x="6454575" y="2294965"/>
                  <a:ext cx="609601" cy="609600"/>
                </a:xfrm>
                <a:prstGeom prst="ellipse">
                  <a:avLst/>
                </a:prstGeom>
                <a:solidFill>
                  <a:srgbClr val="008F00"/>
                </a:solidFill>
                <a:ln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/>
                    <a:t>g3</a:t>
                  </a:r>
                  <a:endParaRPr kumimoji="1" lang="zh-CN" altLang="en-US" dirty="0"/>
                </a:p>
              </p:txBody>
            </p:sp>
            <p:cxnSp>
              <p:nvCxnSpPr>
                <p:cNvPr id="90" name="直线连接符 89"/>
                <p:cNvCxnSpPr/>
                <p:nvPr/>
              </p:nvCxnSpPr>
              <p:spPr>
                <a:xfrm>
                  <a:off x="5396753" y="2599764"/>
                  <a:ext cx="1057822" cy="1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组 71"/>
              <p:cNvGrpSpPr/>
              <p:nvPr/>
            </p:nvGrpSpPr>
            <p:grpSpPr>
              <a:xfrm>
                <a:off x="4805084" y="3907275"/>
                <a:ext cx="2277024" cy="609601"/>
                <a:chOff x="4787152" y="2294964"/>
                <a:chExt cx="2277024" cy="609601"/>
              </a:xfrm>
            </p:grpSpPr>
            <p:sp>
              <p:nvSpPr>
                <p:cNvPr id="85" name="椭圆 84"/>
                <p:cNvSpPr/>
                <p:nvPr/>
              </p:nvSpPr>
              <p:spPr>
                <a:xfrm>
                  <a:off x="4787152" y="2294964"/>
                  <a:ext cx="609601" cy="609600"/>
                </a:xfrm>
                <a:prstGeom prst="ellipse">
                  <a:avLst/>
                </a:prstGeom>
                <a:solidFill>
                  <a:srgbClr val="FF8AD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mtClean="0">
                      <a:solidFill>
                        <a:schemeClr val="tx1"/>
                      </a:solidFill>
                    </a:rPr>
                    <a:t>q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6454575" y="2294965"/>
                  <a:ext cx="609601" cy="6096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/>
                    <a:t>g4</a:t>
                  </a:r>
                  <a:endParaRPr kumimoji="1" lang="zh-CN" altLang="en-US" dirty="0"/>
                </a:p>
              </p:txBody>
            </p:sp>
            <p:cxnSp>
              <p:nvCxnSpPr>
                <p:cNvPr id="87" name="直线连接符 86"/>
                <p:cNvCxnSpPr/>
                <p:nvPr/>
              </p:nvCxnSpPr>
              <p:spPr>
                <a:xfrm>
                  <a:off x="5396753" y="2599764"/>
                  <a:ext cx="1057822" cy="1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组 72"/>
              <p:cNvGrpSpPr/>
              <p:nvPr/>
            </p:nvGrpSpPr>
            <p:grpSpPr>
              <a:xfrm>
                <a:off x="4823013" y="4561786"/>
                <a:ext cx="2277024" cy="609601"/>
                <a:chOff x="4787152" y="2294964"/>
                <a:chExt cx="2277024" cy="609601"/>
              </a:xfrm>
            </p:grpSpPr>
            <p:sp>
              <p:nvSpPr>
                <p:cNvPr id="82" name="椭圆 81"/>
                <p:cNvSpPr/>
                <p:nvPr/>
              </p:nvSpPr>
              <p:spPr>
                <a:xfrm>
                  <a:off x="4787152" y="2294964"/>
                  <a:ext cx="609601" cy="609600"/>
                </a:xfrm>
                <a:prstGeom prst="ellipse">
                  <a:avLst/>
                </a:prstGeom>
                <a:solidFill>
                  <a:srgbClr val="FF8AD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mtClean="0">
                      <a:solidFill>
                        <a:schemeClr val="tx1"/>
                      </a:solidFill>
                    </a:rPr>
                    <a:t>q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6454575" y="2294965"/>
                  <a:ext cx="609601" cy="6096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/>
                    <a:t>g5</a:t>
                  </a:r>
                  <a:endParaRPr kumimoji="1" lang="zh-CN" altLang="en-US" dirty="0"/>
                </a:p>
              </p:txBody>
            </p:sp>
            <p:cxnSp>
              <p:nvCxnSpPr>
                <p:cNvPr id="84" name="直线连接符 83"/>
                <p:cNvCxnSpPr/>
                <p:nvPr/>
              </p:nvCxnSpPr>
              <p:spPr>
                <a:xfrm>
                  <a:off x="5396753" y="2599764"/>
                  <a:ext cx="1057822" cy="1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组 73"/>
              <p:cNvGrpSpPr/>
              <p:nvPr/>
            </p:nvGrpSpPr>
            <p:grpSpPr>
              <a:xfrm>
                <a:off x="4823011" y="5207249"/>
                <a:ext cx="2277024" cy="609601"/>
                <a:chOff x="4787152" y="2294964"/>
                <a:chExt cx="2277024" cy="609601"/>
              </a:xfrm>
            </p:grpSpPr>
            <p:sp>
              <p:nvSpPr>
                <p:cNvPr id="79" name="椭圆 78"/>
                <p:cNvSpPr/>
                <p:nvPr/>
              </p:nvSpPr>
              <p:spPr>
                <a:xfrm>
                  <a:off x="4787152" y="2294964"/>
                  <a:ext cx="609601" cy="609600"/>
                </a:xfrm>
                <a:prstGeom prst="ellipse">
                  <a:avLst/>
                </a:prstGeom>
                <a:solidFill>
                  <a:srgbClr val="FF8AD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mtClean="0">
                      <a:solidFill>
                        <a:schemeClr val="tx1"/>
                      </a:solidFill>
                    </a:rPr>
                    <a:t>q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椭圆 79"/>
                <p:cNvSpPr/>
                <p:nvPr/>
              </p:nvSpPr>
              <p:spPr>
                <a:xfrm>
                  <a:off x="6454575" y="2294965"/>
                  <a:ext cx="609601" cy="6096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/>
                    <a:t>g6</a:t>
                  </a:r>
                  <a:endParaRPr kumimoji="1" lang="zh-CN" altLang="en-US" dirty="0"/>
                </a:p>
              </p:txBody>
            </p:sp>
            <p:cxnSp>
              <p:nvCxnSpPr>
                <p:cNvPr id="81" name="直线连接符 80"/>
                <p:cNvCxnSpPr/>
                <p:nvPr/>
              </p:nvCxnSpPr>
              <p:spPr>
                <a:xfrm>
                  <a:off x="5396753" y="2599764"/>
                  <a:ext cx="1057822" cy="1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组 74"/>
              <p:cNvGrpSpPr/>
              <p:nvPr/>
            </p:nvGrpSpPr>
            <p:grpSpPr>
              <a:xfrm>
                <a:off x="4831978" y="5843735"/>
                <a:ext cx="2277024" cy="609601"/>
                <a:chOff x="4787152" y="2294964"/>
                <a:chExt cx="2277024" cy="609601"/>
              </a:xfrm>
            </p:grpSpPr>
            <p:sp>
              <p:nvSpPr>
                <p:cNvPr id="76" name="椭圆 75"/>
                <p:cNvSpPr/>
                <p:nvPr/>
              </p:nvSpPr>
              <p:spPr>
                <a:xfrm>
                  <a:off x="4787152" y="2294964"/>
                  <a:ext cx="609601" cy="609600"/>
                </a:xfrm>
                <a:prstGeom prst="ellipse">
                  <a:avLst/>
                </a:prstGeom>
                <a:solidFill>
                  <a:srgbClr val="FF8AD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mtClean="0">
                      <a:solidFill>
                        <a:schemeClr val="tx1"/>
                      </a:solidFill>
                    </a:rPr>
                    <a:t>q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6454575" y="2294965"/>
                  <a:ext cx="609601" cy="6096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/>
                    <a:t>g7</a:t>
                  </a:r>
                  <a:endParaRPr kumimoji="1" lang="zh-CN" altLang="en-US" dirty="0"/>
                </a:p>
              </p:txBody>
            </p:sp>
            <p:cxnSp>
              <p:nvCxnSpPr>
                <p:cNvPr id="78" name="直线连接符 77"/>
                <p:cNvCxnSpPr/>
                <p:nvPr/>
              </p:nvCxnSpPr>
              <p:spPr>
                <a:xfrm>
                  <a:off x="5396753" y="2599764"/>
                  <a:ext cx="1057822" cy="1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圆角矩形 67"/>
            <p:cNvSpPr/>
            <p:nvPr/>
          </p:nvSpPr>
          <p:spPr>
            <a:xfrm>
              <a:off x="4491608" y="1898068"/>
              <a:ext cx="2748760" cy="4699284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98" name="标题 1"/>
          <p:cNvSpPr txBox="1">
            <a:spLocks/>
          </p:cNvSpPr>
          <p:nvPr/>
        </p:nvSpPr>
        <p:spPr bwMode="auto">
          <a:xfrm>
            <a:off x="2123728" y="2636912"/>
            <a:ext cx="4136440" cy="65451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l"/>
            <a:r>
              <a:rPr lang="en-US" altLang="zh-CN" sz="2400" b="1" dirty="0" smtClean="0">
                <a:solidFill>
                  <a:srgbClr val="7030A0"/>
                </a:solidFill>
              </a:rPr>
              <a:t>Subgraph isomorphism test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97" name="标题 1"/>
          <p:cNvSpPr txBox="1">
            <a:spLocks/>
          </p:cNvSpPr>
          <p:nvPr/>
        </p:nvSpPr>
        <p:spPr bwMode="auto">
          <a:xfrm>
            <a:off x="2123728" y="3105186"/>
            <a:ext cx="4136440" cy="65451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l"/>
            <a:r>
              <a:rPr lang="en-US" altLang="zh-CN" sz="2400" b="1" dirty="0" smtClean="0">
                <a:solidFill>
                  <a:srgbClr val="C00000"/>
                </a:solidFill>
              </a:rPr>
              <a:t>NP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complete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99" name="标题 1"/>
          <p:cNvSpPr txBox="1">
            <a:spLocks/>
          </p:cNvSpPr>
          <p:nvPr/>
        </p:nvSpPr>
        <p:spPr bwMode="auto">
          <a:xfrm>
            <a:off x="501136" y="293458"/>
            <a:ext cx="8265843" cy="47124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sz="3600" b="1" i="1" dirty="0" err="1" smtClean="0"/>
              <a:t>Bruteforce</a:t>
            </a:r>
            <a:r>
              <a:rPr lang="en-US" altLang="zh-CN" sz="3600" b="1" i="1" dirty="0" smtClean="0"/>
              <a:t> Approach</a:t>
            </a:r>
          </a:p>
        </p:txBody>
      </p:sp>
      <p:sp>
        <p:nvSpPr>
          <p:cNvPr id="100" name="虚尾箭头 99"/>
          <p:cNvSpPr/>
          <p:nvPr/>
        </p:nvSpPr>
        <p:spPr>
          <a:xfrm>
            <a:off x="1018810" y="1388712"/>
            <a:ext cx="847272" cy="351356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930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98" grpId="0"/>
      <p:bldP spid="9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 46"/>
          <p:cNvGrpSpPr/>
          <p:nvPr/>
        </p:nvGrpSpPr>
        <p:grpSpPr>
          <a:xfrm>
            <a:off x="1012886" y="3655024"/>
            <a:ext cx="5260978" cy="1426232"/>
            <a:chOff x="1792942" y="4653136"/>
            <a:chExt cx="5260978" cy="1426232"/>
          </a:xfrm>
        </p:grpSpPr>
        <p:cxnSp>
          <p:nvCxnSpPr>
            <p:cNvPr id="14" name="直线连接符 13"/>
            <p:cNvCxnSpPr>
              <a:stCxn id="150" idx="0"/>
              <a:endCxn id="15" idx="2"/>
            </p:cNvCxnSpPr>
            <p:nvPr/>
          </p:nvCxnSpPr>
          <p:spPr>
            <a:xfrm flipV="1">
              <a:off x="1792942" y="5157192"/>
              <a:ext cx="2729577" cy="91614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3428824" y="4653136"/>
              <a:ext cx="2187389" cy="504056"/>
            </a:xfrm>
            <a:prstGeom prst="rect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mtClean="0"/>
                <a:t>Dataset Index</a:t>
              </a:r>
              <a:endParaRPr kumimoji="1" lang="zh-CN" altLang="en-US" dirty="0"/>
            </a:p>
          </p:txBody>
        </p:sp>
        <p:cxnSp>
          <p:nvCxnSpPr>
            <p:cNvPr id="17" name="直线连接符 16"/>
            <p:cNvCxnSpPr>
              <a:stCxn id="151" idx="0"/>
              <a:endCxn id="15" idx="2"/>
            </p:cNvCxnSpPr>
            <p:nvPr/>
          </p:nvCxnSpPr>
          <p:spPr>
            <a:xfrm flipV="1">
              <a:off x="2689412" y="5157192"/>
              <a:ext cx="1833107" cy="91614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符 19"/>
            <p:cNvCxnSpPr>
              <a:stCxn id="152" idx="0"/>
              <a:endCxn id="15" idx="2"/>
            </p:cNvCxnSpPr>
            <p:nvPr/>
          </p:nvCxnSpPr>
          <p:spPr>
            <a:xfrm flipV="1">
              <a:off x="3585882" y="5157192"/>
              <a:ext cx="936637" cy="91614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26"/>
            <p:cNvCxnSpPr>
              <a:stCxn id="153" idx="0"/>
              <a:endCxn id="15" idx="2"/>
            </p:cNvCxnSpPr>
            <p:nvPr/>
          </p:nvCxnSpPr>
          <p:spPr>
            <a:xfrm flipV="1">
              <a:off x="4482352" y="5157192"/>
              <a:ext cx="40167" cy="91614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线连接符 34"/>
            <p:cNvCxnSpPr>
              <a:stCxn id="154" idx="0"/>
              <a:endCxn id="15" idx="2"/>
            </p:cNvCxnSpPr>
            <p:nvPr/>
          </p:nvCxnSpPr>
          <p:spPr>
            <a:xfrm flipH="1" flipV="1">
              <a:off x="4522519" y="5157192"/>
              <a:ext cx="856303" cy="91614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线连接符 37"/>
            <p:cNvCxnSpPr>
              <a:endCxn id="15" idx="2"/>
            </p:cNvCxnSpPr>
            <p:nvPr/>
          </p:nvCxnSpPr>
          <p:spPr>
            <a:xfrm flipH="1" flipV="1">
              <a:off x="4522519" y="5157192"/>
              <a:ext cx="1634933" cy="92217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线连接符 40"/>
            <p:cNvCxnSpPr>
              <a:endCxn id="15" idx="2"/>
            </p:cNvCxnSpPr>
            <p:nvPr/>
          </p:nvCxnSpPr>
          <p:spPr>
            <a:xfrm flipH="1" flipV="1">
              <a:off x="4522519" y="5157192"/>
              <a:ext cx="2531401" cy="92217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椭圆 47"/>
          <p:cNvSpPr/>
          <p:nvPr/>
        </p:nvSpPr>
        <p:spPr>
          <a:xfrm>
            <a:off x="78315" y="3602252"/>
            <a:ext cx="609601" cy="609600"/>
          </a:xfrm>
          <a:prstGeom prst="ellipse">
            <a:avLst/>
          </a:prstGeom>
          <a:solidFill>
            <a:srgbClr val="FF8A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tx1"/>
                </a:solidFill>
              </a:rPr>
              <a:t>q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5" name="标题 1"/>
          <p:cNvSpPr txBox="1">
            <a:spLocks/>
          </p:cNvSpPr>
          <p:nvPr/>
        </p:nvSpPr>
        <p:spPr bwMode="auto">
          <a:xfrm>
            <a:off x="4412405" y="1566792"/>
            <a:ext cx="1959795" cy="89752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sz="2400" b="1" dirty="0" smtClean="0">
                <a:solidFill>
                  <a:srgbClr val="008F00"/>
                </a:solidFill>
              </a:rPr>
              <a:t>Subgraph</a:t>
            </a:r>
            <a:endParaRPr lang="en-US" altLang="zh-CN" sz="2400" b="1" dirty="0">
              <a:solidFill>
                <a:srgbClr val="008F00"/>
              </a:solidFill>
            </a:endParaRPr>
          </a:p>
          <a:p>
            <a:r>
              <a:rPr lang="en-US" altLang="zh-CN" sz="2400" b="1" dirty="0" smtClean="0">
                <a:solidFill>
                  <a:srgbClr val="008F00"/>
                </a:solidFill>
              </a:rPr>
              <a:t>isomorphism</a:t>
            </a:r>
          </a:p>
          <a:p>
            <a:r>
              <a:rPr lang="en-US" altLang="zh-CN" sz="2400" b="1" dirty="0" smtClean="0">
                <a:solidFill>
                  <a:srgbClr val="008F00"/>
                </a:solidFill>
              </a:rPr>
              <a:t>test</a:t>
            </a:r>
            <a:endParaRPr lang="zh-CN" altLang="en-US" sz="2400" b="1" dirty="0">
              <a:solidFill>
                <a:srgbClr val="008F00"/>
              </a:solidFill>
            </a:endParaRPr>
          </a:p>
        </p:txBody>
      </p:sp>
      <p:grpSp>
        <p:nvGrpSpPr>
          <p:cNvPr id="164" name="组 163"/>
          <p:cNvGrpSpPr/>
          <p:nvPr/>
        </p:nvGrpSpPr>
        <p:grpSpPr>
          <a:xfrm>
            <a:off x="708085" y="5075222"/>
            <a:ext cx="5983721" cy="609600"/>
            <a:chOff x="1488141" y="6073334"/>
            <a:chExt cx="5983721" cy="609600"/>
          </a:xfrm>
        </p:grpSpPr>
        <p:sp>
          <p:nvSpPr>
            <p:cNvPr id="150" name="椭圆 149"/>
            <p:cNvSpPr/>
            <p:nvPr/>
          </p:nvSpPr>
          <p:spPr>
            <a:xfrm>
              <a:off x="1488141" y="6073334"/>
              <a:ext cx="609601" cy="609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g1</a:t>
              </a:r>
              <a:endParaRPr kumimoji="1" lang="zh-CN" altLang="en-US" dirty="0"/>
            </a:p>
          </p:txBody>
        </p:sp>
        <p:sp>
          <p:nvSpPr>
            <p:cNvPr id="151" name="椭圆 150"/>
            <p:cNvSpPr/>
            <p:nvPr/>
          </p:nvSpPr>
          <p:spPr>
            <a:xfrm>
              <a:off x="2384611" y="6073334"/>
              <a:ext cx="609601" cy="609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g2</a:t>
              </a:r>
              <a:endParaRPr kumimoji="1" lang="zh-CN" altLang="en-US" dirty="0"/>
            </a:p>
          </p:txBody>
        </p:sp>
        <p:sp>
          <p:nvSpPr>
            <p:cNvPr id="152" name="椭圆 151"/>
            <p:cNvSpPr/>
            <p:nvPr/>
          </p:nvSpPr>
          <p:spPr>
            <a:xfrm>
              <a:off x="3281081" y="6073334"/>
              <a:ext cx="609601" cy="609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g3</a:t>
              </a:r>
              <a:endParaRPr kumimoji="1" lang="zh-CN" altLang="en-US" dirty="0"/>
            </a:p>
          </p:txBody>
        </p:sp>
        <p:sp>
          <p:nvSpPr>
            <p:cNvPr id="153" name="椭圆 152"/>
            <p:cNvSpPr/>
            <p:nvPr/>
          </p:nvSpPr>
          <p:spPr>
            <a:xfrm>
              <a:off x="4177551" y="6073334"/>
              <a:ext cx="609601" cy="609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g4</a:t>
              </a:r>
              <a:endParaRPr kumimoji="1" lang="zh-CN" altLang="en-US" dirty="0"/>
            </a:p>
          </p:txBody>
        </p:sp>
        <p:sp>
          <p:nvSpPr>
            <p:cNvPr id="154" name="椭圆 153"/>
            <p:cNvSpPr/>
            <p:nvPr/>
          </p:nvSpPr>
          <p:spPr>
            <a:xfrm>
              <a:off x="5074021" y="6073334"/>
              <a:ext cx="609601" cy="609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g5</a:t>
              </a:r>
              <a:endParaRPr kumimoji="1" lang="zh-CN" altLang="en-US" dirty="0"/>
            </a:p>
          </p:txBody>
        </p:sp>
        <p:sp>
          <p:nvSpPr>
            <p:cNvPr id="155" name="椭圆 154"/>
            <p:cNvSpPr/>
            <p:nvPr/>
          </p:nvSpPr>
          <p:spPr>
            <a:xfrm>
              <a:off x="5970489" y="6073334"/>
              <a:ext cx="609601" cy="609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g6</a:t>
              </a:r>
              <a:endParaRPr kumimoji="1" lang="zh-CN" altLang="en-US" dirty="0"/>
            </a:p>
          </p:txBody>
        </p:sp>
        <p:sp>
          <p:nvSpPr>
            <p:cNvPr id="156" name="椭圆 155"/>
            <p:cNvSpPr/>
            <p:nvPr/>
          </p:nvSpPr>
          <p:spPr>
            <a:xfrm>
              <a:off x="6862261" y="6073334"/>
              <a:ext cx="609601" cy="609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g7</a:t>
              </a:r>
              <a:endParaRPr kumimoji="1" lang="zh-CN" altLang="en-US" dirty="0"/>
            </a:p>
          </p:txBody>
        </p:sp>
      </p:grpSp>
      <p:sp>
        <p:nvSpPr>
          <p:cNvPr id="78" name="标题 1"/>
          <p:cNvSpPr txBox="1">
            <a:spLocks/>
          </p:cNvSpPr>
          <p:nvPr/>
        </p:nvSpPr>
        <p:spPr bwMode="auto">
          <a:xfrm>
            <a:off x="501136" y="293458"/>
            <a:ext cx="8265843" cy="47124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sz="3600" b="1" i="1" dirty="0" smtClean="0"/>
              <a:t>Index-based processing (Method M)</a:t>
            </a:r>
          </a:p>
        </p:txBody>
      </p:sp>
      <p:grpSp>
        <p:nvGrpSpPr>
          <p:cNvPr id="80" name="组 1"/>
          <p:cNvGrpSpPr/>
          <p:nvPr/>
        </p:nvGrpSpPr>
        <p:grpSpPr>
          <a:xfrm>
            <a:off x="439595" y="4753135"/>
            <a:ext cx="6436661" cy="1038065"/>
            <a:chOff x="2095779" y="980728"/>
            <a:chExt cx="6436661" cy="1038065"/>
          </a:xfrm>
        </p:grpSpPr>
        <p:sp>
          <p:nvSpPr>
            <p:cNvPr id="87" name="椭圆 3"/>
            <p:cNvSpPr/>
            <p:nvPr/>
          </p:nvSpPr>
          <p:spPr>
            <a:xfrm>
              <a:off x="2360922" y="1309798"/>
              <a:ext cx="609601" cy="609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g1</a:t>
              </a:r>
              <a:endParaRPr kumimoji="1" lang="zh-CN" altLang="en-US" dirty="0"/>
            </a:p>
          </p:txBody>
        </p:sp>
        <p:sp>
          <p:nvSpPr>
            <p:cNvPr id="88" name="椭圆 4"/>
            <p:cNvSpPr/>
            <p:nvPr/>
          </p:nvSpPr>
          <p:spPr>
            <a:xfrm>
              <a:off x="3257392" y="1309798"/>
              <a:ext cx="609601" cy="609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g2</a:t>
              </a:r>
              <a:endParaRPr kumimoji="1" lang="zh-CN" altLang="en-US" dirty="0"/>
            </a:p>
          </p:txBody>
        </p:sp>
        <p:sp>
          <p:nvSpPr>
            <p:cNvPr id="89" name="椭圆 5"/>
            <p:cNvSpPr/>
            <p:nvPr/>
          </p:nvSpPr>
          <p:spPr>
            <a:xfrm>
              <a:off x="4153862" y="1309798"/>
              <a:ext cx="609601" cy="609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g3</a:t>
              </a:r>
              <a:endParaRPr kumimoji="1" lang="zh-CN" altLang="en-US" dirty="0"/>
            </a:p>
          </p:txBody>
        </p:sp>
        <p:sp>
          <p:nvSpPr>
            <p:cNvPr id="90" name="椭圆 6"/>
            <p:cNvSpPr/>
            <p:nvPr/>
          </p:nvSpPr>
          <p:spPr>
            <a:xfrm>
              <a:off x="5050332" y="1309798"/>
              <a:ext cx="609601" cy="609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g4</a:t>
              </a:r>
              <a:endParaRPr kumimoji="1" lang="zh-CN" altLang="en-US" dirty="0"/>
            </a:p>
          </p:txBody>
        </p:sp>
        <p:sp>
          <p:nvSpPr>
            <p:cNvPr id="91" name="椭圆 7"/>
            <p:cNvSpPr/>
            <p:nvPr/>
          </p:nvSpPr>
          <p:spPr>
            <a:xfrm>
              <a:off x="5946802" y="1309798"/>
              <a:ext cx="609601" cy="609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g5</a:t>
              </a:r>
              <a:endParaRPr kumimoji="1" lang="zh-CN" altLang="en-US" dirty="0"/>
            </a:p>
          </p:txBody>
        </p:sp>
        <p:sp>
          <p:nvSpPr>
            <p:cNvPr id="92" name="椭圆 8"/>
            <p:cNvSpPr/>
            <p:nvPr/>
          </p:nvSpPr>
          <p:spPr>
            <a:xfrm>
              <a:off x="6843270" y="1309798"/>
              <a:ext cx="609601" cy="609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g6</a:t>
              </a:r>
              <a:endParaRPr kumimoji="1" lang="zh-CN" altLang="en-US" dirty="0"/>
            </a:p>
          </p:txBody>
        </p:sp>
        <p:sp>
          <p:nvSpPr>
            <p:cNvPr id="93" name="椭圆 10"/>
            <p:cNvSpPr/>
            <p:nvPr/>
          </p:nvSpPr>
          <p:spPr>
            <a:xfrm>
              <a:off x="7735042" y="1309798"/>
              <a:ext cx="609601" cy="609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g7</a:t>
              </a:r>
              <a:endParaRPr kumimoji="1" lang="zh-CN" altLang="en-US" dirty="0"/>
            </a:p>
          </p:txBody>
        </p:sp>
        <p:sp>
          <p:nvSpPr>
            <p:cNvPr id="94" name="罐形 11"/>
            <p:cNvSpPr/>
            <p:nvPr/>
          </p:nvSpPr>
          <p:spPr>
            <a:xfrm>
              <a:off x="2095779" y="980728"/>
              <a:ext cx="6436661" cy="1038065"/>
            </a:xfrm>
            <a:prstGeom prst="can">
              <a:avLst/>
            </a:prstGeom>
            <a:noFill/>
            <a:ln w="2540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1" name="虚尾箭头 99"/>
          <p:cNvSpPr/>
          <p:nvPr/>
        </p:nvSpPr>
        <p:spPr>
          <a:xfrm>
            <a:off x="1249629" y="3757760"/>
            <a:ext cx="847272" cy="351356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2" name="Down Arrow 111"/>
          <p:cNvSpPr/>
          <p:nvPr/>
        </p:nvSpPr>
        <p:spPr>
          <a:xfrm rot="10800000">
            <a:off x="3498979" y="2015731"/>
            <a:ext cx="315491" cy="1295080"/>
          </a:xfrm>
          <a:prstGeom prst="downArrow">
            <a:avLst/>
          </a:prstGeom>
          <a:solidFill>
            <a:srgbClr val="945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5496" y="980384"/>
            <a:ext cx="4423397" cy="1295514"/>
            <a:chOff x="619599" y="1978496"/>
            <a:chExt cx="4423397" cy="1295514"/>
          </a:xfrm>
        </p:grpSpPr>
        <p:grpSp>
          <p:nvGrpSpPr>
            <p:cNvPr id="165" name="组 164"/>
            <p:cNvGrpSpPr/>
            <p:nvPr/>
          </p:nvGrpSpPr>
          <p:grpSpPr>
            <a:xfrm>
              <a:off x="755576" y="2060848"/>
              <a:ext cx="4195481" cy="609600"/>
              <a:chOff x="1488141" y="6073334"/>
              <a:chExt cx="4195481" cy="609600"/>
            </a:xfrm>
          </p:grpSpPr>
          <p:sp>
            <p:nvSpPr>
              <p:cNvPr id="166" name="椭圆 165"/>
              <p:cNvSpPr/>
              <p:nvPr/>
            </p:nvSpPr>
            <p:spPr>
              <a:xfrm>
                <a:off x="1488141" y="6073334"/>
                <a:ext cx="609601" cy="609600"/>
              </a:xfrm>
              <a:prstGeom prst="ellipse">
                <a:avLst/>
              </a:prstGeom>
              <a:solidFill>
                <a:srgbClr val="945200"/>
              </a:solidFill>
              <a:ln>
                <a:noFill/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g1</a:t>
                </a:r>
                <a:endParaRPr kumimoji="1" lang="zh-CN" altLang="en-US" dirty="0"/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2384611" y="6073334"/>
                <a:ext cx="609601" cy="609600"/>
              </a:xfrm>
              <a:prstGeom prst="ellipse">
                <a:avLst/>
              </a:prstGeom>
              <a:solidFill>
                <a:srgbClr val="945200"/>
              </a:solidFill>
              <a:ln>
                <a:noFill/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g2</a:t>
                </a:r>
                <a:endParaRPr kumimoji="1" lang="zh-CN" altLang="en-US" dirty="0"/>
              </a:p>
            </p:txBody>
          </p:sp>
          <p:sp>
            <p:nvSpPr>
              <p:cNvPr id="168" name="椭圆 167"/>
              <p:cNvSpPr/>
              <p:nvPr/>
            </p:nvSpPr>
            <p:spPr>
              <a:xfrm>
                <a:off x="3281081" y="6073334"/>
                <a:ext cx="609601" cy="609600"/>
              </a:xfrm>
              <a:prstGeom prst="ellipse">
                <a:avLst/>
              </a:prstGeom>
              <a:solidFill>
                <a:srgbClr val="945200"/>
              </a:solidFill>
              <a:ln>
                <a:noFill/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g3</a:t>
                </a:r>
                <a:endParaRPr kumimoji="1" lang="zh-CN" altLang="en-US" dirty="0"/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4177551" y="6073334"/>
                <a:ext cx="609601" cy="609600"/>
              </a:xfrm>
              <a:prstGeom prst="ellipse">
                <a:avLst/>
              </a:prstGeom>
              <a:solidFill>
                <a:srgbClr val="945200"/>
              </a:solidFill>
              <a:ln>
                <a:noFill/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g4</a:t>
                </a:r>
                <a:endParaRPr kumimoji="1" lang="zh-CN" altLang="en-US" dirty="0"/>
              </a:p>
            </p:txBody>
          </p:sp>
          <p:sp>
            <p:nvSpPr>
              <p:cNvPr id="170" name="椭圆 169"/>
              <p:cNvSpPr/>
              <p:nvPr/>
            </p:nvSpPr>
            <p:spPr>
              <a:xfrm>
                <a:off x="5074021" y="6073334"/>
                <a:ext cx="609601" cy="609600"/>
              </a:xfrm>
              <a:prstGeom prst="ellipse">
                <a:avLst/>
              </a:prstGeom>
              <a:solidFill>
                <a:srgbClr val="945200"/>
              </a:solidFill>
              <a:ln>
                <a:noFill/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g5</a:t>
                </a:r>
                <a:endParaRPr kumimoji="1" lang="zh-CN" altLang="en-US" dirty="0"/>
              </a:p>
            </p:txBody>
          </p:sp>
        </p:grpSp>
        <p:sp>
          <p:nvSpPr>
            <p:cNvPr id="136" name="圆角矩形 5"/>
            <p:cNvSpPr/>
            <p:nvPr/>
          </p:nvSpPr>
          <p:spPr>
            <a:xfrm>
              <a:off x="687915" y="1978496"/>
              <a:ext cx="4355081" cy="774304"/>
            </a:xfrm>
            <a:prstGeom prst="roundRect">
              <a:avLst/>
            </a:prstGeom>
            <a:noFill/>
            <a:ln w="6667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7" name="标题 1"/>
            <p:cNvSpPr txBox="1">
              <a:spLocks/>
            </p:cNvSpPr>
            <p:nvPr/>
          </p:nvSpPr>
          <p:spPr bwMode="auto">
            <a:xfrm>
              <a:off x="619599" y="2802764"/>
              <a:ext cx="2029169" cy="471246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宋体" charset="0"/>
                </a:defRPr>
              </a:lvl1pPr>
              <a:lvl2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4572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9144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13716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18288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pPr algn="l"/>
              <a:r>
                <a:rPr lang="en-US" altLang="zh-CN" sz="2400" b="1" dirty="0" smtClean="0">
                  <a:solidFill>
                    <a:srgbClr val="945200"/>
                  </a:solidFill>
                </a:rPr>
                <a:t>Candidate Set</a:t>
              </a:r>
              <a:endParaRPr lang="en-US" altLang="zh-CN" sz="2400" b="1" dirty="0">
                <a:solidFill>
                  <a:srgbClr val="945200"/>
                </a:solidFill>
              </a:endParaRPr>
            </a:p>
          </p:txBody>
        </p:sp>
      </p:grpSp>
      <p:sp>
        <p:nvSpPr>
          <p:cNvPr id="138" name="Down Arrow 41"/>
          <p:cNvSpPr/>
          <p:nvPr/>
        </p:nvSpPr>
        <p:spPr>
          <a:xfrm rot="16200000">
            <a:off x="5234144" y="1015310"/>
            <a:ext cx="315491" cy="664477"/>
          </a:xfrm>
          <a:prstGeom prst="downArrow">
            <a:avLst/>
          </a:prstGeom>
          <a:solidFill>
            <a:srgbClr val="008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8F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87736" y="956314"/>
            <a:ext cx="2748760" cy="3490768"/>
            <a:chOff x="6287736" y="1954426"/>
            <a:chExt cx="2748760" cy="3490768"/>
          </a:xfrm>
        </p:grpSpPr>
        <p:grpSp>
          <p:nvGrpSpPr>
            <p:cNvPr id="110" name="组 109"/>
            <p:cNvGrpSpPr/>
            <p:nvPr/>
          </p:nvGrpSpPr>
          <p:grpSpPr>
            <a:xfrm>
              <a:off x="6287736" y="1954426"/>
              <a:ext cx="2748760" cy="3490768"/>
              <a:chOff x="5855688" y="1959546"/>
              <a:chExt cx="2748760" cy="3490768"/>
            </a:xfrm>
          </p:grpSpPr>
          <p:grpSp>
            <p:nvGrpSpPr>
              <p:cNvPr id="82" name="组 81"/>
              <p:cNvGrpSpPr/>
              <p:nvPr/>
            </p:nvGrpSpPr>
            <p:grpSpPr>
              <a:xfrm>
                <a:off x="6083296" y="2132856"/>
                <a:ext cx="2277024" cy="609601"/>
                <a:chOff x="4787152" y="2294964"/>
                <a:chExt cx="2277024" cy="609601"/>
              </a:xfrm>
            </p:grpSpPr>
            <p:sp>
              <p:nvSpPr>
                <p:cNvPr id="107" name="椭圆 106"/>
                <p:cNvSpPr/>
                <p:nvPr/>
              </p:nvSpPr>
              <p:spPr>
                <a:xfrm>
                  <a:off x="4787152" y="2294964"/>
                  <a:ext cx="609601" cy="609600"/>
                </a:xfrm>
                <a:prstGeom prst="ellipse">
                  <a:avLst/>
                </a:prstGeom>
                <a:solidFill>
                  <a:srgbClr val="FF8AD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>
                      <a:solidFill>
                        <a:schemeClr val="tx1"/>
                      </a:solidFill>
                    </a:rPr>
                    <a:t>q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" name="椭圆 107"/>
                <p:cNvSpPr/>
                <p:nvPr/>
              </p:nvSpPr>
              <p:spPr>
                <a:xfrm>
                  <a:off x="6454575" y="2294965"/>
                  <a:ext cx="609601" cy="609600"/>
                </a:xfrm>
                <a:prstGeom prst="ellipse">
                  <a:avLst/>
                </a:prstGeom>
                <a:solidFill>
                  <a:srgbClr val="945200"/>
                </a:solidFill>
                <a:ln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/>
                    <a:t>g1</a:t>
                  </a:r>
                  <a:endParaRPr kumimoji="1" lang="zh-CN" altLang="en-US" dirty="0"/>
                </a:p>
              </p:txBody>
            </p:sp>
          </p:grpSp>
          <p:grpSp>
            <p:nvGrpSpPr>
              <p:cNvPr id="83" name="组 82"/>
              <p:cNvGrpSpPr/>
              <p:nvPr/>
            </p:nvGrpSpPr>
            <p:grpSpPr>
              <a:xfrm>
                <a:off x="6092263" y="2769342"/>
                <a:ext cx="2277024" cy="609601"/>
                <a:chOff x="4787152" y="2294964"/>
                <a:chExt cx="2277024" cy="609601"/>
              </a:xfrm>
            </p:grpSpPr>
            <p:sp>
              <p:nvSpPr>
                <p:cNvPr id="104" name="椭圆 103"/>
                <p:cNvSpPr/>
                <p:nvPr/>
              </p:nvSpPr>
              <p:spPr>
                <a:xfrm>
                  <a:off x="4787152" y="2294964"/>
                  <a:ext cx="609601" cy="609600"/>
                </a:xfrm>
                <a:prstGeom prst="ellipse">
                  <a:avLst/>
                </a:prstGeom>
                <a:solidFill>
                  <a:srgbClr val="FF8AD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mtClean="0">
                      <a:solidFill>
                        <a:schemeClr val="tx1"/>
                      </a:solidFill>
                    </a:rPr>
                    <a:t>q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椭圆 104"/>
                <p:cNvSpPr/>
                <p:nvPr/>
              </p:nvSpPr>
              <p:spPr>
                <a:xfrm>
                  <a:off x="6454575" y="2294965"/>
                  <a:ext cx="609601" cy="609600"/>
                </a:xfrm>
                <a:prstGeom prst="ellipse">
                  <a:avLst/>
                </a:prstGeom>
                <a:solidFill>
                  <a:srgbClr val="945200"/>
                </a:solidFill>
                <a:ln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/>
                    <a:t>g2</a:t>
                  </a:r>
                  <a:endParaRPr kumimoji="1" lang="zh-CN" altLang="en-US" dirty="0"/>
                </a:p>
              </p:txBody>
            </p:sp>
            <p:cxnSp>
              <p:nvCxnSpPr>
                <p:cNvPr id="106" name="直线连接符 105"/>
                <p:cNvCxnSpPr/>
                <p:nvPr/>
              </p:nvCxnSpPr>
              <p:spPr>
                <a:xfrm>
                  <a:off x="5396753" y="2599764"/>
                  <a:ext cx="1057822" cy="1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组 83"/>
              <p:cNvGrpSpPr/>
              <p:nvPr/>
            </p:nvGrpSpPr>
            <p:grpSpPr>
              <a:xfrm>
                <a:off x="6092261" y="3414805"/>
                <a:ext cx="2277024" cy="609601"/>
                <a:chOff x="4787152" y="2294964"/>
                <a:chExt cx="2277024" cy="609601"/>
              </a:xfrm>
            </p:grpSpPr>
            <p:sp>
              <p:nvSpPr>
                <p:cNvPr id="101" name="椭圆 100"/>
                <p:cNvSpPr/>
                <p:nvPr/>
              </p:nvSpPr>
              <p:spPr>
                <a:xfrm>
                  <a:off x="4787152" y="2294964"/>
                  <a:ext cx="609601" cy="609600"/>
                </a:xfrm>
                <a:prstGeom prst="ellipse">
                  <a:avLst/>
                </a:prstGeom>
                <a:solidFill>
                  <a:srgbClr val="FF8AD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mtClean="0">
                      <a:solidFill>
                        <a:schemeClr val="tx1"/>
                      </a:solidFill>
                    </a:rPr>
                    <a:t>q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>
                  <a:off x="6454575" y="2294965"/>
                  <a:ext cx="609601" cy="609600"/>
                </a:xfrm>
                <a:prstGeom prst="ellipse">
                  <a:avLst/>
                </a:prstGeom>
                <a:solidFill>
                  <a:srgbClr val="945200"/>
                </a:solidFill>
                <a:ln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/>
                    <a:t>g3</a:t>
                  </a:r>
                  <a:endParaRPr kumimoji="1" lang="zh-CN" altLang="en-US" dirty="0"/>
                </a:p>
              </p:txBody>
            </p:sp>
            <p:cxnSp>
              <p:nvCxnSpPr>
                <p:cNvPr id="103" name="直线连接符 102"/>
                <p:cNvCxnSpPr/>
                <p:nvPr/>
              </p:nvCxnSpPr>
              <p:spPr>
                <a:xfrm>
                  <a:off x="5396753" y="2599764"/>
                  <a:ext cx="1057822" cy="1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组 84"/>
              <p:cNvGrpSpPr/>
              <p:nvPr/>
            </p:nvGrpSpPr>
            <p:grpSpPr>
              <a:xfrm>
                <a:off x="6101228" y="4051291"/>
                <a:ext cx="2277024" cy="609601"/>
                <a:chOff x="4787152" y="2294964"/>
                <a:chExt cx="2277024" cy="609601"/>
              </a:xfrm>
            </p:grpSpPr>
            <p:sp>
              <p:nvSpPr>
                <p:cNvPr id="98" name="椭圆 97"/>
                <p:cNvSpPr/>
                <p:nvPr/>
              </p:nvSpPr>
              <p:spPr>
                <a:xfrm>
                  <a:off x="4787152" y="2294964"/>
                  <a:ext cx="609601" cy="609600"/>
                </a:xfrm>
                <a:prstGeom prst="ellipse">
                  <a:avLst/>
                </a:prstGeom>
                <a:solidFill>
                  <a:srgbClr val="FF8AD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mtClean="0">
                      <a:solidFill>
                        <a:schemeClr val="tx1"/>
                      </a:solidFill>
                    </a:rPr>
                    <a:t>q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椭圆 98"/>
                <p:cNvSpPr/>
                <p:nvPr/>
              </p:nvSpPr>
              <p:spPr>
                <a:xfrm>
                  <a:off x="6454575" y="2294965"/>
                  <a:ext cx="609601" cy="609600"/>
                </a:xfrm>
                <a:prstGeom prst="ellipse">
                  <a:avLst/>
                </a:prstGeom>
                <a:solidFill>
                  <a:srgbClr val="945200"/>
                </a:solidFill>
                <a:ln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/>
                    <a:t>g4</a:t>
                  </a:r>
                  <a:endParaRPr kumimoji="1" lang="zh-CN" altLang="en-US" dirty="0"/>
                </a:p>
              </p:txBody>
            </p:sp>
            <p:cxnSp>
              <p:nvCxnSpPr>
                <p:cNvPr id="100" name="直线连接符 99"/>
                <p:cNvCxnSpPr/>
                <p:nvPr/>
              </p:nvCxnSpPr>
              <p:spPr>
                <a:xfrm>
                  <a:off x="5396753" y="2599764"/>
                  <a:ext cx="1057822" cy="1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组 85"/>
              <p:cNvGrpSpPr/>
              <p:nvPr/>
            </p:nvGrpSpPr>
            <p:grpSpPr>
              <a:xfrm>
                <a:off x="6119157" y="4705802"/>
                <a:ext cx="2277024" cy="609601"/>
                <a:chOff x="4787152" y="2294964"/>
                <a:chExt cx="2277024" cy="609601"/>
              </a:xfrm>
            </p:grpSpPr>
            <p:sp>
              <p:nvSpPr>
                <p:cNvPr id="95" name="椭圆 94"/>
                <p:cNvSpPr/>
                <p:nvPr/>
              </p:nvSpPr>
              <p:spPr>
                <a:xfrm>
                  <a:off x="4787152" y="2294964"/>
                  <a:ext cx="609601" cy="609600"/>
                </a:xfrm>
                <a:prstGeom prst="ellipse">
                  <a:avLst/>
                </a:prstGeom>
                <a:solidFill>
                  <a:srgbClr val="FF8AD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mtClean="0">
                      <a:solidFill>
                        <a:schemeClr val="tx1"/>
                      </a:solidFill>
                    </a:rPr>
                    <a:t>q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椭圆 95"/>
                <p:cNvSpPr/>
                <p:nvPr/>
              </p:nvSpPr>
              <p:spPr>
                <a:xfrm>
                  <a:off x="6454575" y="2294965"/>
                  <a:ext cx="609601" cy="609600"/>
                </a:xfrm>
                <a:prstGeom prst="ellipse">
                  <a:avLst/>
                </a:prstGeom>
                <a:solidFill>
                  <a:srgbClr val="945200"/>
                </a:solidFill>
                <a:ln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/>
                    <a:t>g5</a:t>
                  </a:r>
                  <a:endParaRPr kumimoji="1" lang="zh-CN" altLang="en-US" dirty="0"/>
                </a:p>
              </p:txBody>
            </p:sp>
            <p:cxnSp>
              <p:nvCxnSpPr>
                <p:cNvPr id="97" name="直线连接符 96"/>
                <p:cNvCxnSpPr/>
                <p:nvPr/>
              </p:nvCxnSpPr>
              <p:spPr>
                <a:xfrm>
                  <a:off x="5396753" y="2599764"/>
                  <a:ext cx="1057822" cy="1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" name="圆角矩形 80"/>
              <p:cNvSpPr/>
              <p:nvPr/>
            </p:nvSpPr>
            <p:spPr>
              <a:xfrm>
                <a:off x="5855688" y="1959546"/>
                <a:ext cx="2748760" cy="349076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cxnSp>
          <p:nvCxnSpPr>
            <p:cNvPr id="139" name="直线连接符 133"/>
            <p:cNvCxnSpPr/>
            <p:nvPr/>
          </p:nvCxnSpPr>
          <p:spPr>
            <a:xfrm>
              <a:off x="7124945" y="2432566"/>
              <a:ext cx="1057822" cy="1"/>
            </a:xfrm>
            <a:prstGeom prst="line">
              <a:avLst/>
            </a:prstGeom>
            <a:ln w="38100">
              <a:solidFill>
                <a:srgbClr val="7030A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组 112"/>
          <p:cNvGrpSpPr/>
          <p:nvPr/>
        </p:nvGrpSpPr>
        <p:grpSpPr>
          <a:xfrm>
            <a:off x="6287736" y="956344"/>
            <a:ext cx="2748760" cy="3490768"/>
            <a:chOff x="5855688" y="1959546"/>
            <a:chExt cx="2748760" cy="3490768"/>
          </a:xfrm>
        </p:grpSpPr>
        <p:grpSp>
          <p:nvGrpSpPr>
            <p:cNvPr id="114" name="组 113"/>
            <p:cNvGrpSpPr/>
            <p:nvPr/>
          </p:nvGrpSpPr>
          <p:grpSpPr>
            <a:xfrm>
              <a:off x="6083296" y="2132856"/>
              <a:ext cx="2277024" cy="609601"/>
              <a:chOff x="4787152" y="2294964"/>
              <a:chExt cx="2277024" cy="609601"/>
            </a:xfrm>
          </p:grpSpPr>
          <p:sp>
            <p:nvSpPr>
              <p:cNvPr id="132" name="椭圆 131"/>
              <p:cNvSpPr/>
              <p:nvPr/>
            </p:nvSpPr>
            <p:spPr>
              <a:xfrm>
                <a:off x="4787152" y="2294964"/>
                <a:ext cx="609601" cy="609600"/>
              </a:xfrm>
              <a:prstGeom prst="ellipse">
                <a:avLst/>
              </a:prstGeom>
              <a:solidFill>
                <a:srgbClr val="FF8AD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>
                    <a:solidFill>
                      <a:schemeClr val="tx1"/>
                    </a:solidFill>
                  </a:rPr>
                  <a:t>q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6454575" y="2294965"/>
                <a:ext cx="609601" cy="609600"/>
              </a:xfrm>
              <a:prstGeom prst="ellipse">
                <a:avLst/>
              </a:prstGeom>
              <a:solidFill>
                <a:srgbClr val="008F00"/>
              </a:solidFill>
              <a:ln>
                <a:noFill/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g1</a:t>
                </a:r>
                <a:endParaRPr kumimoji="1" lang="zh-CN" altLang="en-US" dirty="0"/>
              </a:p>
            </p:txBody>
          </p:sp>
          <p:cxnSp>
            <p:nvCxnSpPr>
              <p:cNvPr id="134" name="直线连接符 133"/>
              <p:cNvCxnSpPr/>
              <p:nvPr/>
            </p:nvCxnSpPr>
            <p:spPr>
              <a:xfrm>
                <a:off x="5396753" y="2599764"/>
                <a:ext cx="1057822" cy="1"/>
              </a:xfrm>
              <a:prstGeom prst="line">
                <a:avLst/>
              </a:prstGeom>
              <a:ln w="38100">
                <a:solidFill>
                  <a:srgbClr val="7030A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组 114"/>
            <p:cNvGrpSpPr/>
            <p:nvPr/>
          </p:nvGrpSpPr>
          <p:grpSpPr>
            <a:xfrm>
              <a:off x="6092263" y="2769342"/>
              <a:ext cx="2277024" cy="609601"/>
              <a:chOff x="4787152" y="2294964"/>
              <a:chExt cx="2277024" cy="609601"/>
            </a:xfrm>
          </p:grpSpPr>
          <p:sp>
            <p:nvSpPr>
              <p:cNvPr id="129" name="椭圆 128"/>
              <p:cNvSpPr/>
              <p:nvPr/>
            </p:nvSpPr>
            <p:spPr>
              <a:xfrm>
                <a:off x="4787152" y="2294964"/>
                <a:ext cx="609601" cy="609600"/>
              </a:xfrm>
              <a:prstGeom prst="ellipse">
                <a:avLst/>
              </a:prstGeom>
              <a:solidFill>
                <a:srgbClr val="FF8AD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mtClean="0">
                    <a:solidFill>
                      <a:schemeClr val="tx1"/>
                    </a:solidFill>
                  </a:rPr>
                  <a:t>q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6454575" y="2294965"/>
                <a:ext cx="609601" cy="609600"/>
              </a:xfrm>
              <a:prstGeom prst="ellipse">
                <a:avLst/>
              </a:prstGeom>
              <a:solidFill>
                <a:srgbClr val="008F00"/>
              </a:solidFill>
              <a:ln>
                <a:noFill/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g2</a:t>
                </a:r>
                <a:endParaRPr kumimoji="1" lang="zh-CN" altLang="en-US" dirty="0"/>
              </a:p>
            </p:txBody>
          </p:sp>
          <p:cxnSp>
            <p:nvCxnSpPr>
              <p:cNvPr id="131" name="直线连接符 130"/>
              <p:cNvCxnSpPr/>
              <p:nvPr/>
            </p:nvCxnSpPr>
            <p:spPr>
              <a:xfrm>
                <a:off x="5396753" y="2599764"/>
                <a:ext cx="1057822" cy="1"/>
              </a:xfrm>
              <a:prstGeom prst="line">
                <a:avLst/>
              </a:prstGeom>
              <a:ln w="38100">
                <a:solidFill>
                  <a:srgbClr val="7030A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组 115"/>
            <p:cNvGrpSpPr/>
            <p:nvPr/>
          </p:nvGrpSpPr>
          <p:grpSpPr>
            <a:xfrm>
              <a:off x="6092261" y="3414805"/>
              <a:ext cx="2277024" cy="609601"/>
              <a:chOff x="4787152" y="2294964"/>
              <a:chExt cx="2277024" cy="609601"/>
            </a:xfrm>
          </p:grpSpPr>
          <p:sp>
            <p:nvSpPr>
              <p:cNvPr id="126" name="椭圆 125"/>
              <p:cNvSpPr/>
              <p:nvPr/>
            </p:nvSpPr>
            <p:spPr>
              <a:xfrm>
                <a:off x="4787152" y="2294964"/>
                <a:ext cx="609601" cy="609600"/>
              </a:xfrm>
              <a:prstGeom prst="ellipse">
                <a:avLst/>
              </a:prstGeom>
              <a:solidFill>
                <a:srgbClr val="FF8AD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mtClean="0">
                    <a:solidFill>
                      <a:schemeClr val="tx1"/>
                    </a:solidFill>
                  </a:rPr>
                  <a:t>q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6454575" y="2294965"/>
                <a:ext cx="609601" cy="609600"/>
              </a:xfrm>
              <a:prstGeom prst="ellipse">
                <a:avLst/>
              </a:prstGeom>
              <a:solidFill>
                <a:srgbClr val="008F00"/>
              </a:solidFill>
              <a:ln>
                <a:noFill/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g3</a:t>
                </a:r>
                <a:endParaRPr kumimoji="1" lang="zh-CN" altLang="en-US" dirty="0"/>
              </a:p>
            </p:txBody>
          </p:sp>
          <p:cxnSp>
            <p:nvCxnSpPr>
              <p:cNvPr id="128" name="直线连接符 127"/>
              <p:cNvCxnSpPr/>
              <p:nvPr/>
            </p:nvCxnSpPr>
            <p:spPr>
              <a:xfrm>
                <a:off x="5396753" y="2599764"/>
                <a:ext cx="1057822" cy="1"/>
              </a:xfrm>
              <a:prstGeom prst="line">
                <a:avLst/>
              </a:prstGeom>
              <a:ln w="38100">
                <a:solidFill>
                  <a:srgbClr val="7030A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组 116"/>
            <p:cNvGrpSpPr/>
            <p:nvPr/>
          </p:nvGrpSpPr>
          <p:grpSpPr>
            <a:xfrm>
              <a:off x="6101228" y="4051291"/>
              <a:ext cx="2277024" cy="609601"/>
              <a:chOff x="4787152" y="2294964"/>
              <a:chExt cx="2277024" cy="609601"/>
            </a:xfrm>
          </p:grpSpPr>
          <p:sp>
            <p:nvSpPr>
              <p:cNvPr id="123" name="椭圆 122"/>
              <p:cNvSpPr/>
              <p:nvPr/>
            </p:nvSpPr>
            <p:spPr>
              <a:xfrm>
                <a:off x="4787152" y="2294964"/>
                <a:ext cx="609601" cy="609600"/>
              </a:xfrm>
              <a:prstGeom prst="ellipse">
                <a:avLst/>
              </a:prstGeom>
              <a:solidFill>
                <a:srgbClr val="FF8AD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mtClean="0">
                    <a:solidFill>
                      <a:schemeClr val="tx1"/>
                    </a:solidFill>
                  </a:rPr>
                  <a:t>q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6454575" y="2294965"/>
                <a:ext cx="609601" cy="6096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g4</a:t>
                </a:r>
                <a:endParaRPr kumimoji="1" lang="zh-CN" altLang="en-US" dirty="0"/>
              </a:p>
            </p:txBody>
          </p:sp>
          <p:cxnSp>
            <p:nvCxnSpPr>
              <p:cNvPr id="125" name="直线连接符 124"/>
              <p:cNvCxnSpPr/>
              <p:nvPr/>
            </p:nvCxnSpPr>
            <p:spPr>
              <a:xfrm>
                <a:off x="5396753" y="2599764"/>
                <a:ext cx="1057822" cy="1"/>
              </a:xfrm>
              <a:prstGeom prst="line">
                <a:avLst/>
              </a:prstGeom>
              <a:ln w="38100">
                <a:solidFill>
                  <a:srgbClr val="7030A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组 117"/>
            <p:cNvGrpSpPr/>
            <p:nvPr/>
          </p:nvGrpSpPr>
          <p:grpSpPr>
            <a:xfrm>
              <a:off x="6119157" y="4705802"/>
              <a:ext cx="2277024" cy="609601"/>
              <a:chOff x="4787152" y="2294964"/>
              <a:chExt cx="2277024" cy="609601"/>
            </a:xfrm>
          </p:grpSpPr>
          <p:sp>
            <p:nvSpPr>
              <p:cNvPr id="120" name="椭圆 119"/>
              <p:cNvSpPr/>
              <p:nvPr/>
            </p:nvSpPr>
            <p:spPr>
              <a:xfrm>
                <a:off x="4787152" y="2294964"/>
                <a:ext cx="609601" cy="609600"/>
              </a:xfrm>
              <a:prstGeom prst="ellipse">
                <a:avLst/>
              </a:prstGeom>
              <a:solidFill>
                <a:srgbClr val="FF8AD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mtClean="0">
                    <a:solidFill>
                      <a:schemeClr val="tx1"/>
                    </a:solidFill>
                  </a:rPr>
                  <a:t>q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6454575" y="2294965"/>
                <a:ext cx="609601" cy="6096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g5</a:t>
                </a:r>
                <a:endParaRPr kumimoji="1" lang="zh-CN" altLang="en-US" dirty="0"/>
              </a:p>
            </p:txBody>
          </p:sp>
          <p:cxnSp>
            <p:nvCxnSpPr>
              <p:cNvPr id="122" name="直线连接符 121"/>
              <p:cNvCxnSpPr/>
              <p:nvPr/>
            </p:nvCxnSpPr>
            <p:spPr>
              <a:xfrm>
                <a:off x="5396753" y="2599764"/>
                <a:ext cx="1057822" cy="1"/>
              </a:xfrm>
              <a:prstGeom prst="line">
                <a:avLst/>
              </a:prstGeom>
              <a:ln w="38100">
                <a:solidFill>
                  <a:srgbClr val="7030A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圆角矩形 118"/>
            <p:cNvSpPr/>
            <p:nvPr/>
          </p:nvSpPr>
          <p:spPr>
            <a:xfrm>
              <a:off x="5855688" y="1959546"/>
              <a:ext cx="2748760" cy="3490768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439595" y="5853844"/>
            <a:ext cx="83359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GB" sz="1000" dirty="0">
                <a:latin typeface="DejaVu Sans"/>
              </a:rPr>
              <a:t>F. </a:t>
            </a:r>
            <a:r>
              <a:rPr lang="en-US" altLang="en-GB" sz="1000" dirty="0" err="1">
                <a:latin typeface="DejaVu Sans"/>
              </a:rPr>
              <a:t>Katsarou</a:t>
            </a:r>
            <a:r>
              <a:rPr lang="en-US" altLang="en-GB" sz="1000" dirty="0">
                <a:latin typeface="DejaVu Sans"/>
              </a:rPr>
              <a:t>, N. Ntarmos, and P. Triantafillou, “Performance and Scalability of Indexed Subgraph Query Processing Methods,” Proceedings of the VLDB Endowment (PVLDB), vol. 8, no. 12, pp. 1566–1577, 2015.</a:t>
            </a:r>
          </a:p>
          <a:p>
            <a:pPr algn="ctr" eaLnBrk="1" hangingPunct="1"/>
            <a:r>
              <a:rPr lang="en-US" altLang="en-GB" sz="1000" dirty="0" smtClean="0">
                <a:latin typeface="DejaVu Sans"/>
              </a:rPr>
              <a:t>F</a:t>
            </a:r>
            <a:r>
              <a:rPr lang="en-US" altLang="en-GB" sz="1000" dirty="0">
                <a:latin typeface="DejaVu Sans"/>
              </a:rPr>
              <a:t>. </a:t>
            </a:r>
            <a:r>
              <a:rPr lang="en-US" altLang="en-GB" sz="1000" dirty="0" err="1">
                <a:latin typeface="DejaVu Sans"/>
              </a:rPr>
              <a:t>Katsarou</a:t>
            </a:r>
            <a:r>
              <a:rPr lang="en-US" altLang="en-GB" sz="1000" dirty="0">
                <a:latin typeface="DejaVu Sans"/>
              </a:rPr>
              <a:t>, N. Ntarmos, and P. Triantafillou, “Hybrid Algorithms for Subgraph Pattern Queries in Graph Databases,” in Proceedings of the IEEE International Conference on Big Data (</a:t>
            </a:r>
            <a:r>
              <a:rPr lang="en-US" altLang="en-GB" sz="1000" dirty="0" err="1">
                <a:latin typeface="DejaVu Sans"/>
              </a:rPr>
              <a:t>BigData</a:t>
            </a:r>
            <a:r>
              <a:rPr lang="en-US" altLang="en-GB" sz="1000" dirty="0">
                <a:latin typeface="DejaVu Sans"/>
              </a:rPr>
              <a:t>), 2017.</a:t>
            </a:r>
          </a:p>
          <a:p>
            <a:pPr algn="ctr" eaLnBrk="1" hangingPunct="1"/>
            <a:r>
              <a:rPr lang="en-US" altLang="en-GB" sz="1000" dirty="0">
                <a:latin typeface="DejaVu Sans"/>
              </a:rPr>
              <a:t>F. </a:t>
            </a:r>
            <a:r>
              <a:rPr lang="en-US" altLang="en-GB" sz="1000" dirty="0" err="1">
                <a:latin typeface="DejaVu Sans"/>
              </a:rPr>
              <a:t>Katsarou</a:t>
            </a:r>
            <a:r>
              <a:rPr lang="en-US" altLang="en-GB" sz="1000" dirty="0">
                <a:latin typeface="DejaVu Sans"/>
              </a:rPr>
              <a:t>, N. Ntarmos, and P. Triantafillou, “Subgraph Querying with Parallel Use of Query Rewritings and Alternative Algorithms,” in Proceedings of the 20th International Conference on Extending Database Technology (EDBT), 2017.</a:t>
            </a:r>
            <a:endParaRPr lang="en-GB" sz="1000" dirty="0">
              <a:latin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9689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35" grpId="0"/>
      <p:bldP spid="111" grpId="0" animBg="1"/>
      <p:bldP spid="112" grpId="0" animBg="1"/>
      <p:bldP spid="138" grpId="0" animBg="1"/>
      <p:bldP spid="10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225267" y="6018358"/>
            <a:ext cx="1918733" cy="56451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amino</a:t>
            </a:r>
            <a:r>
              <a:rPr lang="zh-CN" altLang="en-US" dirty="0" smtClean="0"/>
              <a:t> </a:t>
            </a:r>
            <a:r>
              <a:rPr lang="en-US" altLang="zh-CN" dirty="0" smtClean="0"/>
              <a:t>acids</a:t>
            </a:r>
            <a:endParaRPr lang="en-US" altLang="zh-CN" dirty="0"/>
          </a:p>
        </p:txBody>
      </p:sp>
      <p:sp>
        <p:nvSpPr>
          <p:cNvPr id="14" name="矩形 13"/>
          <p:cNvSpPr/>
          <p:nvPr/>
        </p:nvSpPr>
        <p:spPr>
          <a:xfrm>
            <a:off x="6588224" y="5400920"/>
            <a:ext cx="2566804" cy="54414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proteins</a:t>
            </a:r>
            <a:endParaRPr lang="en-US" altLang="zh-CN" dirty="0"/>
          </a:p>
        </p:txBody>
      </p:sp>
      <p:sp>
        <p:nvSpPr>
          <p:cNvPr id="15" name="矩形 14"/>
          <p:cNvSpPr/>
          <p:nvPr/>
        </p:nvSpPr>
        <p:spPr>
          <a:xfrm>
            <a:off x="5868144" y="4777107"/>
            <a:ext cx="3286885" cy="55052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protein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mixtures</a:t>
            </a:r>
            <a:endParaRPr lang="en-US" altLang="zh-CN" dirty="0"/>
          </a:p>
        </p:txBody>
      </p:sp>
      <p:sp>
        <p:nvSpPr>
          <p:cNvPr id="16" name="矩形 15"/>
          <p:cNvSpPr/>
          <p:nvPr/>
        </p:nvSpPr>
        <p:spPr>
          <a:xfrm>
            <a:off x="4086169" y="3523340"/>
            <a:ext cx="5087084" cy="54687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proteins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multi-cell</a:t>
            </a:r>
            <a:r>
              <a:rPr lang="zh-CN" altLang="en-US" dirty="0" smtClean="0"/>
              <a:t> </a:t>
            </a:r>
            <a:r>
              <a:rPr lang="en-US" altLang="zh-CN" dirty="0" smtClean="0"/>
              <a:t>organism,</a:t>
            </a:r>
            <a:r>
              <a:rPr lang="zh-CN" altLang="en-US" dirty="0" smtClean="0"/>
              <a:t> </a:t>
            </a:r>
            <a:r>
              <a:rPr lang="en-US" altLang="zh-CN" dirty="0" smtClean="0"/>
              <a:t>e.g., plants,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animals</a:t>
            </a:r>
            <a:endParaRPr lang="en-US" altLang="zh-CN" dirty="0"/>
          </a:p>
        </p:txBody>
      </p:sp>
      <p:sp>
        <p:nvSpPr>
          <p:cNvPr id="17" name="矩形 16"/>
          <p:cNvSpPr/>
          <p:nvPr/>
        </p:nvSpPr>
        <p:spPr>
          <a:xfrm>
            <a:off x="4920760" y="4148400"/>
            <a:ext cx="4234268" cy="55052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proteins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uni</a:t>
            </a:r>
            <a:r>
              <a:rPr lang="en-US" altLang="zh-CN" dirty="0"/>
              <a:t>-cell</a:t>
            </a:r>
            <a:r>
              <a:rPr lang="zh-CN" altLang="en-US" dirty="0"/>
              <a:t> </a:t>
            </a:r>
            <a:r>
              <a:rPr lang="en-US" altLang="zh-CN" dirty="0"/>
              <a:t>bacteria</a:t>
            </a:r>
          </a:p>
        </p:txBody>
      </p:sp>
      <p:sp>
        <p:nvSpPr>
          <p:cNvPr id="20" name="矩形 19"/>
          <p:cNvSpPr/>
          <p:nvPr/>
        </p:nvSpPr>
        <p:spPr>
          <a:xfrm>
            <a:off x="2114" y="3152987"/>
            <a:ext cx="3489766" cy="56451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friendship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Glasgow</a:t>
            </a:r>
            <a:r>
              <a:rPr lang="zh-CN" altLang="en-US" dirty="0" smtClean="0"/>
              <a:t> </a:t>
            </a:r>
            <a:endParaRPr lang="en-US" altLang="zh-CN" dirty="0"/>
          </a:p>
        </p:txBody>
      </p:sp>
      <p:sp>
        <p:nvSpPr>
          <p:cNvPr id="21" name="矩形 20"/>
          <p:cNvSpPr/>
          <p:nvPr/>
        </p:nvSpPr>
        <p:spPr>
          <a:xfrm>
            <a:off x="1970" y="2476906"/>
            <a:ext cx="4426013" cy="56451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friendship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UK</a:t>
            </a:r>
            <a:endParaRPr lang="en-US" altLang="zh-CN" dirty="0"/>
          </a:p>
        </p:txBody>
      </p:sp>
      <p:sp>
        <p:nvSpPr>
          <p:cNvPr id="22" name="矩形 21"/>
          <p:cNvSpPr/>
          <p:nvPr/>
        </p:nvSpPr>
        <p:spPr>
          <a:xfrm>
            <a:off x="1970" y="1800825"/>
            <a:ext cx="5650150" cy="56451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friendship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Europe</a:t>
            </a:r>
            <a:endParaRPr lang="en-US" altLang="zh-CN" dirty="0"/>
          </a:p>
        </p:txBody>
      </p:sp>
      <p:sp>
        <p:nvSpPr>
          <p:cNvPr id="23" name="矩形 22"/>
          <p:cNvSpPr/>
          <p:nvPr/>
        </p:nvSpPr>
        <p:spPr>
          <a:xfrm>
            <a:off x="2114" y="1124744"/>
            <a:ext cx="6946150" cy="56451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worldwide</a:t>
            </a:r>
            <a:r>
              <a:rPr lang="zh-CN" altLang="en-US" dirty="0" smtClean="0"/>
              <a:t> </a:t>
            </a:r>
            <a:r>
              <a:rPr lang="en-US" altLang="zh-CN" dirty="0" smtClean="0"/>
              <a:t>friendship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endParaRPr lang="en-US" altLang="zh-CN" dirty="0"/>
          </a:p>
        </p:txBody>
      </p:sp>
      <p:sp>
        <p:nvSpPr>
          <p:cNvPr id="13" name="标题 1"/>
          <p:cNvSpPr txBox="1">
            <a:spLocks/>
          </p:cNvSpPr>
          <p:nvPr/>
        </p:nvSpPr>
        <p:spPr bwMode="auto">
          <a:xfrm>
            <a:off x="501136" y="293458"/>
            <a:ext cx="8265843" cy="47124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r>
              <a:rPr lang="is-IS" altLang="zh-CN" sz="3600" b="1" i="1" dirty="0" smtClean="0"/>
              <a:t>… meanwhile, in the real world ...</a:t>
            </a:r>
            <a:endParaRPr lang="en-US" altLang="zh-CN" sz="3600" b="1" i="1" dirty="0" smtClean="0"/>
          </a:p>
        </p:txBody>
      </p:sp>
      <p:sp>
        <p:nvSpPr>
          <p:cNvPr id="18" name="矩形 19"/>
          <p:cNvSpPr/>
          <p:nvPr/>
        </p:nvSpPr>
        <p:spPr>
          <a:xfrm>
            <a:off x="0" y="3825136"/>
            <a:ext cx="2843808" cy="56451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friendship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U of G</a:t>
            </a:r>
            <a:endParaRPr lang="en-US" altLang="zh-CN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3152987"/>
            <a:ext cx="8136904" cy="1200329"/>
          </a:xfrm>
          <a:prstGeom prst="rect">
            <a:avLst/>
          </a:prstGeom>
          <a:solidFill>
            <a:schemeClr val="bg1"/>
          </a:solidFill>
          <a:ln w="19050" cmpd="thickThin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Let’s harness these subgraph/</a:t>
            </a:r>
            <a:r>
              <a:rPr lang="en-US" sz="3600" b="1" dirty="0" err="1" smtClean="0">
                <a:solidFill>
                  <a:srgbClr val="C00000"/>
                </a:solidFill>
              </a:rPr>
              <a:t>supergraph</a:t>
            </a:r>
            <a:r>
              <a:rPr lang="en-US" sz="3600" b="1" dirty="0" smtClean="0">
                <a:solidFill>
                  <a:srgbClr val="C00000"/>
                </a:solidFill>
              </a:rPr>
              <a:t> relationships among queries!</a:t>
            </a:r>
            <a:endParaRPr lang="en-GB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1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18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标题 1"/>
          <p:cNvSpPr txBox="1">
            <a:spLocks/>
          </p:cNvSpPr>
          <p:nvPr/>
        </p:nvSpPr>
        <p:spPr bwMode="auto">
          <a:xfrm>
            <a:off x="501136" y="293458"/>
            <a:ext cx="8265843" cy="47124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sz="3600" b="1" i="1" dirty="0" smtClean="0"/>
              <a:t>Enter the </a:t>
            </a:r>
            <a:r>
              <a:rPr lang="en-US" altLang="zh-CN" sz="3600" b="1" i="1" dirty="0" err="1" smtClean="0"/>
              <a:t>GraphCache</a:t>
            </a:r>
            <a:endParaRPr lang="en-US" altLang="zh-CN" sz="3600" b="1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0375" y="2819400"/>
            <a:ext cx="7073625" cy="4014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6" y="838200"/>
            <a:ext cx="356500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0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179513" y="4267345"/>
            <a:ext cx="6905185" cy="609600"/>
            <a:chOff x="179513" y="4437112"/>
            <a:chExt cx="6905185" cy="609600"/>
          </a:xfrm>
        </p:grpSpPr>
        <p:sp>
          <p:nvSpPr>
            <p:cNvPr id="166" name="椭圆 165"/>
            <p:cNvSpPr/>
            <p:nvPr/>
          </p:nvSpPr>
          <p:spPr>
            <a:xfrm>
              <a:off x="2889217" y="4437112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g1</a:t>
              </a:r>
              <a:endParaRPr kumimoji="1" lang="zh-CN" altLang="en-US" dirty="0"/>
            </a:p>
          </p:txBody>
        </p:sp>
        <p:sp>
          <p:nvSpPr>
            <p:cNvPr id="167" name="椭圆 166"/>
            <p:cNvSpPr/>
            <p:nvPr/>
          </p:nvSpPr>
          <p:spPr>
            <a:xfrm>
              <a:off x="3785687" y="4437112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g2</a:t>
              </a:r>
              <a:endParaRPr kumimoji="1" lang="zh-CN" altLang="en-US" dirty="0"/>
            </a:p>
          </p:txBody>
        </p:sp>
        <p:sp>
          <p:nvSpPr>
            <p:cNvPr id="168" name="椭圆 167"/>
            <p:cNvSpPr/>
            <p:nvPr/>
          </p:nvSpPr>
          <p:spPr>
            <a:xfrm>
              <a:off x="4682157" y="4437112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g3</a:t>
              </a:r>
              <a:endParaRPr kumimoji="1" lang="zh-CN" altLang="en-US" dirty="0"/>
            </a:p>
          </p:txBody>
        </p:sp>
        <p:sp>
          <p:nvSpPr>
            <p:cNvPr id="169" name="椭圆 168"/>
            <p:cNvSpPr/>
            <p:nvPr/>
          </p:nvSpPr>
          <p:spPr>
            <a:xfrm>
              <a:off x="5578627" y="4437112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g4</a:t>
              </a:r>
              <a:endParaRPr kumimoji="1" lang="zh-CN" altLang="en-US" dirty="0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6475097" y="4437112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g5</a:t>
              </a:r>
              <a:endParaRPr kumimoji="1" lang="zh-CN" altLang="en-US" dirty="0"/>
            </a:p>
          </p:txBody>
        </p:sp>
        <p:sp>
          <p:nvSpPr>
            <p:cNvPr id="139" name="标题 1"/>
            <p:cNvSpPr txBox="1">
              <a:spLocks/>
            </p:cNvSpPr>
            <p:nvPr/>
          </p:nvSpPr>
          <p:spPr bwMode="auto">
            <a:xfrm>
              <a:off x="179513" y="4485964"/>
              <a:ext cx="2592287" cy="471246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宋体" charset="0"/>
                </a:defRPr>
              </a:lvl1pPr>
              <a:lvl2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4572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9144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13716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18288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pPr algn="r"/>
              <a:r>
                <a:rPr lang="en-US" altLang="zh-CN" sz="2800" b="1" dirty="0" smtClean="0"/>
                <a:t>Method</a:t>
              </a:r>
              <a:r>
                <a:rPr lang="zh-CN" altLang="en-US" sz="2800" b="1" dirty="0" smtClean="0"/>
                <a:t> </a:t>
              </a:r>
              <a:r>
                <a:rPr lang="en-US" altLang="zh-CN" sz="2800" b="1" dirty="0"/>
                <a:t>M</a:t>
              </a: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276956" y="5105400"/>
            <a:ext cx="8615523" cy="609600"/>
            <a:chOff x="276957" y="5627712"/>
            <a:chExt cx="8615523" cy="609600"/>
          </a:xfrm>
        </p:grpSpPr>
        <p:grpSp>
          <p:nvGrpSpPr>
            <p:cNvPr id="42" name="组 41"/>
            <p:cNvGrpSpPr/>
            <p:nvPr/>
          </p:nvGrpSpPr>
          <p:grpSpPr>
            <a:xfrm>
              <a:off x="2908759" y="5627712"/>
              <a:ext cx="5983721" cy="609600"/>
              <a:chOff x="1488141" y="6073334"/>
              <a:chExt cx="5983721" cy="609600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488141" y="6073334"/>
                <a:ext cx="609601" cy="6096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g1</a:t>
                </a:r>
                <a:endParaRPr kumimoji="1" lang="zh-CN" altLang="en-US" dirty="0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2384611" y="6073334"/>
                <a:ext cx="609601" cy="6096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g2</a:t>
                </a:r>
                <a:endParaRPr kumimoji="1" lang="zh-CN" altLang="en-US" dirty="0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281081" y="6073334"/>
                <a:ext cx="609601" cy="6096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g3</a:t>
                </a:r>
                <a:endParaRPr kumimoji="1" lang="zh-CN" altLang="en-US" dirty="0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4177551" y="6073334"/>
                <a:ext cx="609601" cy="6096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g4</a:t>
                </a:r>
                <a:endParaRPr kumimoji="1" lang="zh-CN" altLang="en-US" dirty="0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5074021" y="6073334"/>
                <a:ext cx="609601" cy="6096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g5</a:t>
                </a:r>
                <a:endParaRPr kumimoji="1" lang="zh-CN" altLang="en-US" dirty="0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5970489" y="6073334"/>
                <a:ext cx="609601" cy="6096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g6</a:t>
                </a:r>
                <a:endParaRPr kumimoji="1" lang="zh-CN" altLang="en-US" dirty="0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6862261" y="6073334"/>
                <a:ext cx="609601" cy="6096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g7</a:t>
                </a:r>
                <a:endParaRPr kumimoji="1" lang="zh-CN" altLang="en-US" dirty="0"/>
              </a:p>
            </p:txBody>
          </p:sp>
        </p:grpSp>
        <p:sp>
          <p:nvSpPr>
            <p:cNvPr id="51" name="标题 1"/>
            <p:cNvSpPr txBox="1">
              <a:spLocks/>
            </p:cNvSpPr>
            <p:nvPr/>
          </p:nvSpPr>
          <p:spPr bwMode="auto">
            <a:xfrm>
              <a:off x="276957" y="5696889"/>
              <a:ext cx="2422836" cy="471246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宋体" charset="0"/>
                </a:defRPr>
              </a:lvl1pPr>
              <a:lvl2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4572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9144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13716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18288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pPr algn="r"/>
              <a:r>
                <a:rPr lang="en-US" altLang="zh-CN" sz="2800" b="1" dirty="0" err="1" smtClean="0"/>
                <a:t>Bruteforce</a:t>
              </a:r>
              <a:r>
                <a:rPr lang="en-US" altLang="zh-CN" sz="2800" b="1" dirty="0" smtClean="0"/>
                <a:t> approach</a:t>
              </a:r>
              <a:endParaRPr lang="en-US" altLang="zh-CN" sz="2800" b="1" dirty="0"/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520872" y="1052736"/>
            <a:ext cx="7400379" cy="2915258"/>
            <a:chOff x="548765" y="1089806"/>
            <a:chExt cx="7400379" cy="2915258"/>
          </a:xfrm>
        </p:grpSpPr>
        <p:grpSp>
          <p:nvGrpSpPr>
            <p:cNvPr id="23" name="组 22"/>
            <p:cNvGrpSpPr/>
            <p:nvPr/>
          </p:nvGrpSpPr>
          <p:grpSpPr>
            <a:xfrm>
              <a:off x="2915816" y="1089806"/>
              <a:ext cx="5033328" cy="1945618"/>
              <a:chOff x="2908758" y="345504"/>
              <a:chExt cx="5033328" cy="1945618"/>
            </a:xfrm>
          </p:grpSpPr>
          <p:sp>
            <p:nvSpPr>
              <p:cNvPr id="7" name="双大括号 6"/>
              <p:cNvSpPr/>
              <p:nvPr/>
            </p:nvSpPr>
            <p:spPr>
              <a:xfrm>
                <a:off x="2908758" y="1787066"/>
                <a:ext cx="1486530" cy="504056"/>
              </a:xfrm>
              <a:prstGeom prst="bracePair">
                <a:avLst/>
              </a:prstGeom>
              <a:solidFill>
                <a:srgbClr val="008F00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800" b="1" i="1" dirty="0" smtClean="0">
                    <a:solidFill>
                      <a:schemeClr val="bg1"/>
                    </a:solidFill>
                  </a:rPr>
                  <a:t>YES</a:t>
                </a:r>
                <a:endParaRPr kumimoji="1" lang="zh-CN" altLang="en-US" sz="28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双大括号 61"/>
              <p:cNvSpPr/>
              <p:nvPr/>
            </p:nvSpPr>
            <p:spPr>
              <a:xfrm>
                <a:off x="4682157" y="1787066"/>
                <a:ext cx="1486530" cy="504056"/>
              </a:xfrm>
              <a:prstGeom prst="bracePair">
                <a:avLst/>
              </a:prstGeom>
              <a:solidFill>
                <a:srgbClr val="945200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i="1" smtClean="0">
                    <a:solidFill>
                      <a:schemeClr val="bg1"/>
                    </a:solidFill>
                  </a:rPr>
                  <a:t>TBD</a:t>
                </a:r>
                <a:endParaRPr kumimoji="1" lang="zh-CN" altLang="en-US" sz="28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双大括号 62"/>
              <p:cNvSpPr/>
              <p:nvPr/>
            </p:nvSpPr>
            <p:spPr>
              <a:xfrm>
                <a:off x="6455556" y="1787066"/>
                <a:ext cx="1486530" cy="504056"/>
              </a:xfrm>
              <a:prstGeom prst="bracePair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i="1" smtClean="0">
                    <a:solidFill>
                      <a:schemeClr val="bg1"/>
                    </a:solidFill>
                  </a:rPr>
                  <a:t>NO</a:t>
                </a:r>
                <a:endParaRPr kumimoji="1" lang="zh-CN" altLang="en-US" sz="28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4331727" y="345504"/>
                <a:ext cx="2187389" cy="776046"/>
              </a:xfrm>
              <a:prstGeom prst="rect">
                <a:avLst/>
              </a:prstGeom>
              <a:solidFill>
                <a:srgbClr val="9452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Candidate Set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(CS)</a:t>
                </a:r>
              </a:p>
              <a:p>
                <a:pPr algn="ctr"/>
                <a:r>
                  <a:rPr kumimoji="1" lang="en-US" altLang="zh-CN" dirty="0" smtClean="0"/>
                  <a:t>{g1, g2, g3, g4, g5}</a:t>
                </a:r>
              </a:p>
            </p:txBody>
          </p:sp>
          <p:cxnSp>
            <p:nvCxnSpPr>
              <p:cNvPr id="65" name="直线连接符 64"/>
              <p:cNvCxnSpPr>
                <a:stCxn id="62" idx="0"/>
                <a:endCxn id="64" idx="2"/>
              </p:cNvCxnSpPr>
              <p:nvPr/>
            </p:nvCxnSpPr>
            <p:spPr>
              <a:xfrm flipV="1">
                <a:off x="5425422" y="1121550"/>
                <a:ext cx="0" cy="665516"/>
              </a:xfrm>
              <a:prstGeom prst="line">
                <a:avLst/>
              </a:prstGeom>
              <a:ln>
                <a:solidFill>
                  <a:srgbClr val="945200"/>
                </a:solidFill>
                <a:head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线连接符 67"/>
              <p:cNvCxnSpPr>
                <a:stCxn id="7" idx="0"/>
                <a:endCxn id="64" idx="2"/>
              </p:cNvCxnSpPr>
              <p:nvPr/>
            </p:nvCxnSpPr>
            <p:spPr>
              <a:xfrm rot="5400000" flipH="1" flipV="1">
                <a:off x="4205964" y="567609"/>
                <a:ext cx="665516" cy="1773399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945200"/>
                </a:solidFill>
                <a:headEnd type="triangl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线连接符 70"/>
              <p:cNvCxnSpPr>
                <a:stCxn id="63" idx="0"/>
                <a:endCxn id="64" idx="2"/>
              </p:cNvCxnSpPr>
              <p:nvPr/>
            </p:nvCxnSpPr>
            <p:spPr>
              <a:xfrm rot="16200000" flipV="1">
                <a:off x="5979364" y="567608"/>
                <a:ext cx="665516" cy="1773399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945200"/>
                </a:solidFill>
                <a:head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 5"/>
            <p:cNvGrpSpPr/>
            <p:nvPr/>
          </p:nvGrpSpPr>
          <p:grpSpPr>
            <a:xfrm>
              <a:off x="548765" y="3395464"/>
              <a:ext cx="6558873" cy="609600"/>
              <a:chOff x="548765" y="3140968"/>
              <a:chExt cx="6558873" cy="609600"/>
            </a:xfrm>
          </p:grpSpPr>
          <p:sp>
            <p:nvSpPr>
              <p:cNvPr id="58" name="标题 1"/>
              <p:cNvSpPr txBox="1">
                <a:spLocks/>
              </p:cNvSpPr>
              <p:nvPr/>
            </p:nvSpPr>
            <p:spPr bwMode="auto">
              <a:xfrm>
                <a:off x="548765" y="3188096"/>
                <a:ext cx="2178920" cy="4712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宋体" charset="0"/>
                  </a:defRPr>
                </a:lvl1pPr>
                <a:lvl2pPr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2pPr>
                <a:lvl3pPr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3pPr>
                <a:lvl4pPr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4pPr>
                <a:lvl5pPr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5pPr>
                <a:lvl6pPr marL="4572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6pPr>
                <a:lvl7pPr marL="9144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7pPr>
                <a:lvl8pPr marL="13716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8pPr>
                <a:lvl9pPr marL="18288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1"/>
                    </a:solidFill>
                    <a:latin typeface="Calibri" charset="0"/>
                    <a:ea typeface="宋体" charset="0"/>
                    <a:cs typeface="宋体" charset="0"/>
                  </a:defRPr>
                </a:lvl9pPr>
              </a:lstStyle>
              <a:p>
                <a:pPr algn="r"/>
                <a:r>
                  <a:rPr lang="en-US" altLang="zh-CN" sz="2800" b="1" i="1" u="sng" dirty="0" smtClean="0"/>
                  <a:t>GC</a:t>
                </a:r>
                <a:endParaRPr lang="en-US" altLang="zh-CN" sz="2800" b="1" i="1" u="sng" dirty="0"/>
              </a:p>
            </p:txBody>
          </p:sp>
          <p:grpSp>
            <p:nvGrpSpPr>
              <p:cNvPr id="2" name="组 1"/>
              <p:cNvGrpSpPr/>
              <p:nvPr/>
            </p:nvGrpSpPr>
            <p:grpSpPr>
              <a:xfrm>
                <a:off x="2912157" y="3140968"/>
                <a:ext cx="4195481" cy="609600"/>
                <a:chOff x="2869676" y="3139244"/>
                <a:chExt cx="4195481" cy="609600"/>
              </a:xfrm>
            </p:grpSpPr>
            <p:sp>
              <p:nvSpPr>
                <p:cNvPr id="53" name="椭圆 52"/>
                <p:cNvSpPr/>
                <p:nvPr/>
              </p:nvSpPr>
              <p:spPr>
                <a:xfrm>
                  <a:off x="2869676" y="3139244"/>
                  <a:ext cx="609601" cy="609600"/>
                </a:xfrm>
                <a:prstGeom prst="ellipse">
                  <a:avLst/>
                </a:prstGeom>
                <a:solidFill>
                  <a:srgbClr val="008F00"/>
                </a:solidFill>
                <a:ln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/>
                    <a:t>g1</a:t>
                  </a:r>
                  <a:endParaRPr kumimoji="1" lang="zh-CN" altLang="en-US" dirty="0"/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>
                  <a:off x="3766146" y="3139244"/>
                  <a:ext cx="609601" cy="609600"/>
                </a:xfrm>
                <a:prstGeom prst="ellipse">
                  <a:avLst/>
                </a:prstGeom>
                <a:solidFill>
                  <a:srgbClr val="008F00"/>
                </a:solidFill>
                <a:ln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/>
                    <a:t>g2</a:t>
                  </a:r>
                  <a:endParaRPr kumimoji="1" lang="zh-CN" altLang="en-US" dirty="0"/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4662616" y="3139244"/>
                  <a:ext cx="609601" cy="609600"/>
                </a:xfrm>
                <a:prstGeom prst="ellipse">
                  <a:avLst/>
                </a:prstGeom>
                <a:solidFill>
                  <a:srgbClr val="945200"/>
                </a:solidFill>
                <a:ln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/>
                    <a:t>g3</a:t>
                  </a:r>
                  <a:endParaRPr kumimoji="1" lang="zh-CN" altLang="en-US" dirty="0"/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5559086" y="3139244"/>
                  <a:ext cx="609601" cy="609600"/>
                </a:xfrm>
                <a:prstGeom prst="ellipse">
                  <a:avLst/>
                </a:prstGeom>
                <a:solidFill>
                  <a:srgbClr val="945200"/>
                </a:solidFill>
                <a:ln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/>
                    <a:t>g4</a:t>
                  </a:r>
                  <a:endParaRPr kumimoji="1" lang="zh-CN" altLang="en-US" dirty="0"/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6455556" y="3139244"/>
                  <a:ext cx="609601" cy="6096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/>
                    <a:t>g5</a:t>
                  </a:r>
                  <a:endParaRPr kumimoji="1" lang="zh-CN" altLang="en-US" dirty="0"/>
                </a:p>
              </p:txBody>
            </p:sp>
          </p:grpSp>
        </p:grpSp>
      </p:grpSp>
      <p:sp>
        <p:nvSpPr>
          <p:cNvPr id="35" name="标题 1"/>
          <p:cNvSpPr txBox="1">
            <a:spLocks/>
          </p:cNvSpPr>
          <p:nvPr/>
        </p:nvSpPr>
        <p:spPr bwMode="auto">
          <a:xfrm>
            <a:off x="501136" y="293458"/>
            <a:ext cx="8265843" cy="47124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sz="3600" b="1" i="1" dirty="0" smtClean="0"/>
              <a:t>Enter the </a:t>
            </a:r>
            <a:r>
              <a:rPr lang="en-US" altLang="zh-CN" sz="3600" b="1" i="1" dirty="0" err="1" smtClean="0"/>
              <a:t>GraphCache</a:t>
            </a:r>
            <a:endParaRPr lang="en-US" altLang="zh-CN" sz="3600" b="1" i="1" dirty="0" smtClean="0"/>
          </a:p>
        </p:txBody>
      </p:sp>
      <p:sp>
        <p:nvSpPr>
          <p:cNvPr id="60" name="圆角矩形 59"/>
          <p:cNvSpPr/>
          <p:nvPr/>
        </p:nvSpPr>
        <p:spPr>
          <a:xfrm>
            <a:off x="2771799" y="4171029"/>
            <a:ext cx="4406187" cy="774304"/>
          </a:xfrm>
          <a:prstGeom prst="roundRect">
            <a:avLst/>
          </a:prstGeom>
          <a:noFill/>
          <a:ln w="666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1" name="圆角矩形 60"/>
          <p:cNvSpPr/>
          <p:nvPr/>
        </p:nvSpPr>
        <p:spPr>
          <a:xfrm>
            <a:off x="4572000" y="3269168"/>
            <a:ext cx="1728192" cy="774304"/>
          </a:xfrm>
          <a:prstGeom prst="roundRect">
            <a:avLst/>
          </a:prstGeom>
          <a:noFill/>
          <a:ln w="666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01650" y="5943600"/>
            <a:ext cx="83359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GB" sz="1000" dirty="0">
                <a:latin typeface="DejaVu Sans"/>
              </a:rPr>
              <a:t>J. Wang, N. Ntarmos, and P. Triantafillou, “Indexing Query Graphs to Speed Up Graph Query Processing,” in </a:t>
            </a:r>
            <a:r>
              <a:rPr lang="en-US" altLang="en-GB" sz="1000" dirty="0" smtClean="0">
                <a:latin typeface="DejaVu Sans"/>
              </a:rPr>
              <a:t>Proc. EDBT, 2016.</a:t>
            </a:r>
          </a:p>
          <a:p>
            <a:pPr algn="ctr" eaLnBrk="1" hangingPunct="1"/>
            <a:r>
              <a:rPr lang="en-US" sz="1000" dirty="0">
                <a:latin typeface="DejaVu Sans"/>
              </a:rPr>
              <a:t>J. Wang, N. Ntarmos, and P. Triantafillou, “</a:t>
            </a:r>
            <a:r>
              <a:rPr lang="en-US" sz="1000" dirty="0" err="1">
                <a:latin typeface="DejaVu Sans"/>
              </a:rPr>
              <a:t>GraphCache</a:t>
            </a:r>
            <a:r>
              <a:rPr lang="en-US" sz="1000" dirty="0">
                <a:latin typeface="DejaVu Sans"/>
              </a:rPr>
              <a:t>: A Caching System for Graph Queries,” in </a:t>
            </a:r>
            <a:r>
              <a:rPr lang="en-US" sz="1000" i="1" dirty="0" smtClean="0">
                <a:latin typeface="DejaVu Sans"/>
              </a:rPr>
              <a:t>Proc. EDBT</a:t>
            </a:r>
            <a:r>
              <a:rPr lang="en-US" sz="1000" dirty="0" smtClean="0">
                <a:latin typeface="DejaVu Sans"/>
              </a:rPr>
              <a:t>, </a:t>
            </a:r>
            <a:r>
              <a:rPr lang="en-US" sz="1000" dirty="0">
                <a:latin typeface="DejaVu Sans"/>
              </a:rPr>
              <a:t>2017.</a:t>
            </a:r>
          </a:p>
          <a:p>
            <a:pPr algn="ctr" eaLnBrk="1" hangingPunct="1"/>
            <a:r>
              <a:rPr lang="en-US" sz="1000" dirty="0">
                <a:latin typeface="DejaVu Sans"/>
              </a:rPr>
              <a:t>J. Wang, N. Ntarmos, and P. Triantafillou, “Ensuring Consistency in Graph Cache for Graph-Pattern Queries,” in </a:t>
            </a:r>
            <a:r>
              <a:rPr lang="en-US" sz="1000" i="1" dirty="0" smtClean="0">
                <a:latin typeface="DejaVu Sans"/>
              </a:rPr>
              <a:t>Proc. </a:t>
            </a:r>
            <a:r>
              <a:rPr lang="en-US" sz="1000" i="1" dirty="0" err="1" smtClean="0">
                <a:latin typeface="DejaVu Sans"/>
              </a:rPr>
              <a:t>GraphQ</a:t>
            </a:r>
            <a:r>
              <a:rPr lang="en-US" sz="1000" dirty="0" smtClean="0">
                <a:latin typeface="DejaVu Sans"/>
              </a:rPr>
              <a:t>, </a:t>
            </a:r>
            <a:r>
              <a:rPr lang="en-US" sz="1000" dirty="0">
                <a:latin typeface="DejaVu Sans"/>
              </a:rPr>
              <a:t>2017.</a:t>
            </a:r>
          </a:p>
          <a:p>
            <a:pPr algn="ctr" eaLnBrk="1" hangingPunct="1"/>
            <a:r>
              <a:rPr lang="en-GB" sz="1000" dirty="0">
                <a:latin typeface="DejaVu Sans"/>
              </a:rPr>
              <a:t>J. Wang, Z. Liu, S. Ma, N. Ntarmos, and P. Triantafillou, “GC: A Graph Caching System for Subgraph/</a:t>
            </a:r>
            <a:r>
              <a:rPr lang="en-GB" sz="1000" dirty="0" err="1">
                <a:latin typeface="DejaVu Sans"/>
              </a:rPr>
              <a:t>Supergraph</a:t>
            </a:r>
            <a:r>
              <a:rPr lang="en-GB" sz="1000" dirty="0">
                <a:latin typeface="DejaVu Sans"/>
              </a:rPr>
              <a:t> Queries,” </a:t>
            </a:r>
            <a:r>
              <a:rPr lang="en-GB" sz="1000" i="1" dirty="0" smtClean="0">
                <a:latin typeface="DejaVu Sans"/>
              </a:rPr>
              <a:t>PVLDB</a:t>
            </a:r>
            <a:r>
              <a:rPr lang="en-GB" sz="1000" dirty="0" smtClean="0">
                <a:latin typeface="DejaVu Sans"/>
              </a:rPr>
              <a:t>, 11(12):2022–2025</a:t>
            </a:r>
            <a:r>
              <a:rPr lang="en-GB" sz="1000" dirty="0">
                <a:latin typeface="DejaVu Sans"/>
              </a:rPr>
              <a:t>, 2018</a:t>
            </a:r>
            <a:r>
              <a:rPr lang="en-GB" sz="1000" dirty="0" smtClean="0">
                <a:latin typeface="DejaVu Sans"/>
              </a:rPr>
              <a:t>.</a:t>
            </a:r>
            <a:endParaRPr lang="en-GB" sz="1000" dirty="0">
              <a:latin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84714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标题 1"/>
          <p:cNvSpPr txBox="1">
            <a:spLocks/>
          </p:cNvSpPr>
          <p:nvPr/>
        </p:nvSpPr>
        <p:spPr bwMode="auto">
          <a:xfrm>
            <a:off x="501136" y="293458"/>
            <a:ext cx="8265843" cy="47124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sz="3600" b="1" i="1" dirty="0" err="1" smtClean="0"/>
              <a:t>GraphCache</a:t>
            </a:r>
            <a:endParaRPr lang="en-US" altLang="zh-CN" sz="3600" b="1" i="1" dirty="0" smtClean="0"/>
          </a:p>
        </p:txBody>
      </p:sp>
      <p:grpSp>
        <p:nvGrpSpPr>
          <p:cNvPr id="66" name="组 65"/>
          <p:cNvGrpSpPr/>
          <p:nvPr/>
        </p:nvGrpSpPr>
        <p:grpSpPr>
          <a:xfrm>
            <a:off x="2428156" y="1124744"/>
            <a:ext cx="5983721" cy="2022258"/>
            <a:chOff x="1488141" y="2146784"/>
            <a:chExt cx="5983721" cy="2022258"/>
          </a:xfrm>
        </p:grpSpPr>
        <p:sp>
          <p:nvSpPr>
            <p:cNvPr id="67" name="椭圆 66"/>
            <p:cNvSpPr/>
            <p:nvPr/>
          </p:nvSpPr>
          <p:spPr>
            <a:xfrm>
              <a:off x="1488141" y="3559442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2384611" y="3559442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281081" y="3559442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3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4177551" y="3559442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4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5074021" y="3559442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5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5970489" y="3559442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6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6862261" y="3559442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7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76" name="组 75"/>
            <p:cNvGrpSpPr/>
            <p:nvPr/>
          </p:nvGrpSpPr>
          <p:grpSpPr>
            <a:xfrm>
              <a:off x="1792942" y="2146784"/>
              <a:ext cx="5374120" cy="1412658"/>
              <a:chOff x="1792942" y="4653136"/>
              <a:chExt cx="5374120" cy="1412658"/>
            </a:xfrm>
          </p:grpSpPr>
          <p:cxnSp>
            <p:nvCxnSpPr>
              <p:cNvPr id="77" name="直线连接符 76"/>
              <p:cNvCxnSpPr>
                <a:stCxn id="81" idx="0"/>
              </p:cNvCxnSpPr>
              <p:nvPr/>
            </p:nvCxnSpPr>
            <p:spPr>
              <a:xfrm flipV="1">
                <a:off x="1792942" y="5157192"/>
                <a:ext cx="2729577" cy="908602"/>
              </a:xfrm>
              <a:prstGeom prst="line">
                <a:avLst/>
              </a:prstGeom>
              <a:ln>
                <a:solidFill>
                  <a:srgbClr val="FFD57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矩形 77"/>
              <p:cNvSpPr/>
              <p:nvPr/>
            </p:nvSpPr>
            <p:spPr>
              <a:xfrm>
                <a:off x="3428824" y="4653136"/>
                <a:ext cx="2187389" cy="504056"/>
              </a:xfrm>
              <a:prstGeom prst="rect">
                <a:avLst/>
              </a:prstGeom>
              <a:solidFill>
                <a:srgbClr val="FFD57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>
                    <a:solidFill>
                      <a:schemeClr val="tx1"/>
                    </a:solidFill>
                  </a:rPr>
                  <a:t>Query Index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9" name="直线连接符 78"/>
              <p:cNvCxnSpPr>
                <a:stCxn id="82" idx="0"/>
              </p:cNvCxnSpPr>
              <p:nvPr/>
            </p:nvCxnSpPr>
            <p:spPr>
              <a:xfrm flipV="1">
                <a:off x="2689412" y="5157192"/>
                <a:ext cx="1833107" cy="908602"/>
              </a:xfrm>
              <a:prstGeom prst="line">
                <a:avLst/>
              </a:prstGeom>
              <a:ln>
                <a:solidFill>
                  <a:srgbClr val="FFD57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线连接符 79"/>
              <p:cNvCxnSpPr>
                <a:stCxn id="83" idx="0"/>
              </p:cNvCxnSpPr>
              <p:nvPr/>
            </p:nvCxnSpPr>
            <p:spPr>
              <a:xfrm flipV="1">
                <a:off x="3585882" y="5157192"/>
                <a:ext cx="936637" cy="908602"/>
              </a:xfrm>
              <a:prstGeom prst="line">
                <a:avLst/>
              </a:prstGeom>
              <a:ln>
                <a:solidFill>
                  <a:srgbClr val="FFD57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线连接符 80"/>
              <p:cNvCxnSpPr>
                <a:stCxn id="84" idx="0"/>
              </p:cNvCxnSpPr>
              <p:nvPr/>
            </p:nvCxnSpPr>
            <p:spPr>
              <a:xfrm flipV="1">
                <a:off x="4482352" y="5157192"/>
                <a:ext cx="40167" cy="908602"/>
              </a:xfrm>
              <a:prstGeom prst="line">
                <a:avLst/>
              </a:prstGeom>
              <a:ln>
                <a:solidFill>
                  <a:srgbClr val="FFD57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线连接符 81"/>
              <p:cNvCxnSpPr/>
              <p:nvPr/>
            </p:nvCxnSpPr>
            <p:spPr>
              <a:xfrm flipH="1" flipV="1">
                <a:off x="4522520" y="5157192"/>
                <a:ext cx="856302" cy="908602"/>
              </a:xfrm>
              <a:prstGeom prst="line">
                <a:avLst/>
              </a:prstGeom>
              <a:ln>
                <a:solidFill>
                  <a:srgbClr val="FFD57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线连接符 82"/>
              <p:cNvCxnSpPr/>
              <p:nvPr/>
            </p:nvCxnSpPr>
            <p:spPr>
              <a:xfrm flipH="1" flipV="1">
                <a:off x="4522520" y="5157192"/>
                <a:ext cx="1752770" cy="908602"/>
              </a:xfrm>
              <a:prstGeom prst="line">
                <a:avLst/>
              </a:prstGeom>
              <a:ln>
                <a:solidFill>
                  <a:srgbClr val="FFD57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线连接符 83"/>
              <p:cNvCxnSpPr/>
              <p:nvPr/>
            </p:nvCxnSpPr>
            <p:spPr>
              <a:xfrm flipH="1" flipV="1">
                <a:off x="4522520" y="5157192"/>
                <a:ext cx="2644542" cy="908602"/>
              </a:xfrm>
              <a:prstGeom prst="line">
                <a:avLst/>
              </a:prstGeom>
              <a:ln>
                <a:solidFill>
                  <a:srgbClr val="FFD57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85" name="内容占位符 21"/>
          <p:cNvGraphicFramePr>
            <a:graphicFrameLocks noGrp="1"/>
          </p:cNvGraphicFramePr>
          <p:nvPr>
            <p:ph idx="1"/>
            <p:extLst/>
          </p:nvPr>
        </p:nvGraphicFramePr>
        <p:xfrm>
          <a:off x="2315921" y="3339015"/>
          <a:ext cx="5677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7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altLang="zh-CN" b="1" dirty="0" smtClean="0"/>
                        <a:t>…</a:t>
                      </a:r>
                      <a:endParaRPr lang="zh-CN" alt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6" name="表格 85"/>
          <p:cNvGraphicFramePr>
            <a:graphicFrameLocks noGrp="1"/>
          </p:cNvGraphicFramePr>
          <p:nvPr>
            <p:extLst/>
          </p:nvPr>
        </p:nvGraphicFramePr>
        <p:xfrm>
          <a:off x="323528" y="3331558"/>
          <a:ext cx="16603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36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Answer sets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Metadata</a:t>
                      </a:r>
                      <a:r>
                        <a:rPr lang="zh-CN" alt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7" name="内容占位符 21"/>
          <p:cNvGraphicFramePr>
            <a:graphicFrameLocks/>
          </p:cNvGraphicFramePr>
          <p:nvPr>
            <p:extLst/>
          </p:nvPr>
        </p:nvGraphicFramePr>
        <p:xfrm>
          <a:off x="3223120" y="3332656"/>
          <a:ext cx="5677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7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b="1" dirty="0" smtClean="0"/>
                        <a:t>…</a:t>
                      </a:r>
                      <a:endParaRPr lang="zh-CN" altLang="en-US" b="1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8" name="内容占位符 21"/>
          <p:cNvGraphicFramePr>
            <a:graphicFrameLocks/>
          </p:cNvGraphicFramePr>
          <p:nvPr>
            <p:extLst/>
          </p:nvPr>
        </p:nvGraphicFramePr>
        <p:xfrm>
          <a:off x="4130319" y="3331558"/>
          <a:ext cx="5677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7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altLang="zh-CN" b="1" dirty="0" smtClean="0"/>
                        <a:t>…</a:t>
                      </a:r>
                      <a:endParaRPr lang="zh-CN" alt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9" name="内容占位符 21"/>
          <p:cNvGraphicFramePr>
            <a:graphicFrameLocks/>
          </p:cNvGraphicFramePr>
          <p:nvPr>
            <p:extLst/>
          </p:nvPr>
        </p:nvGraphicFramePr>
        <p:xfrm>
          <a:off x="5022824" y="3331558"/>
          <a:ext cx="7482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2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{g1,</a:t>
                      </a:r>
                      <a:r>
                        <a:rPr lang="zh-CN" altLang="en-US" sz="1400" dirty="0" smtClean="0"/>
                        <a:t> </a:t>
                      </a:r>
                      <a:r>
                        <a:rPr lang="en-US" altLang="zh-CN" sz="1400" dirty="0" smtClean="0"/>
                        <a:t>g2}</a:t>
                      </a:r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altLang="zh-CN" b="1" dirty="0" smtClean="0"/>
                        <a:t>…</a:t>
                      </a:r>
                      <a:endParaRPr lang="zh-CN" alt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0" name="内容占位符 21"/>
          <p:cNvGraphicFramePr>
            <a:graphicFrameLocks/>
          </p:cNvGraphicFramePr>
          <p:nvPr>
            <p:extLst/>
          </p:nvPr>
        </p:nvGraphicFramePr>
        <p:xfrm>
          <a:off x="5976391" y="3342757"/>
          <a:ext cx="5677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7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altLang="zh-CN" b="1" dirty="0" smtClean="0"/>
                        <a:t>…</a:t>
                      </a:r>
                      <a:endParaRPr lang="zh-CN" alt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1" name="内容占位符 21"/>
          <p:cNvGraphicFramePr>
            <a:graphicFrameLocks/>
          </p:cNvGraphicFramePr>
          <p:nvPr>
            <p:extLst/>
          </p:nvPr>
        </p:nvGraphicFramePr>
        <p:xfrm>
          <a:off x="6765462" y="3350290"/>
          <a:ext cx="5677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7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altLang="zh-CN" b="1" dirty="0" smtClean="0"/>
                        <a:t>…</a:t>
                      </a:r>
                      <a:endParaRPr lang="zh-CN" alt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2" name="内容占位符 21"/>
          <p:cNvGraphicFramePr>
            <a:graphicFrameLocks/>
          </p:cNvGraphicFramePr>
          <p:nvPr>
            <p:extLst/>
          </p:nvPr>
        </p:nvGraphicFramePr>
        <p:xfrm>
          <a:off x="7554533" y="3350290"/>
          <a:ext cx="149137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3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{g1,</a:t>
                      </a:r>
                      <a:r>
                        <a:rPr lang="zh-CN" altLang="en-US" sz="1400" dirty="0" smtClean="0"/>
                        <a:t> </a:t>
                      </a:r>
                      <a:r>
                        <a:rPr lang="en-US" altLang="zh-CN" sz="1400" dirty="0" smtClean="0"/>
                        <a:t>g2,</a:t>
                      </a:r>
                      <a:r>
                        <a:rPr lang="zh-CN" altLang="en-US" sz="1400" dirty="0" smtClean="0"/>
                        <a:t> </a:t>
                      </a:r>
                      <a:r>
                        <a:rPr lang="en-US" altLang="zh-CN" sz="1400" dirty="0" smtClean="0"/>
                        <a:t>g3,</a:t>
                      </a:r>
                      <a:r>
                        <a:rPr lang="zh-CN" altLang="en-US" sz="1400" dirty="0" smtClean="0"/>
                        <a:t> </a:t>
                      </a:r>
                      <a:r>
                        <a:rPr lang="en-US" altLang="zh-CN" sz="1400" dirty="0" smtClean="0"/>
                        <a:t>g4,</a:t>
                      </a:r>
                      <a:r>
                        <a:rPr lang="zh-CN" altLang="en-US" sz="1400" dirty="0" smtClean="0"/>
                        <a:t> </a:t>
                      </a:r>
                      <a:r>
                        <a:rPr lang="en-US" altLang="zh-CN" sz="1400" dirty="0" smtClean="0"/>
                        <a:t>g7}</a:t>
                      </a:r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altLang="zh-CN" b="1" dirty="0" smtClean="0"/>
                        <a:t>…</a:t>
                      </a:r>
                      <a:endParaRPr lang="zh-CN" alt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3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标题 1"/>
          <p:cNvSpPr txBox="1">
            <a:spLocks/>
          </p:cNvSpPr>
          <p:nvPr/>
        </p:nvSpPr>
        <p:spPr bwMode="auto">
          <a:xfrm>
            <a:off x="6519232" y="1207401"/>
            <a:ext cx="2465789" cy="47124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l"/>
            <a:r>
              <a:rPr lang="en-US" altLang="zh-CN" sz="3600" b="1" dirty="0" smtClean="0">
                <a:solidFill>
                  <a:srgbClr val="0070C0"/>
                </a:solidFill>
              </a:rPr>
              <a:t>Method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3600" b="1" dirty="0">
                <a:solidFill>
                  <a:srgbClr val="0070C0"/>
                </a:solidFill>
              </a:rPr>
              <a:t>M</a:t>
            </a:r>
          </a:p>
        </p:txBody>
      </p:sp>
      <p:sp>
        <p:nvSpPr>
          <p:cNvPr id="139" name="标题 1"/>
          <p:cNvSpPr txBox="1">
            <a:spLocks/>
          </p:cNvSpPr>
          <p:nvPr/>
        </p:nvSpPr>
        <p:spPr bwMode="auto">
          <a:xfrm>
            <a:off x="179512" y="293458"/>
            <a:ext cx="8805509" cy="47124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sz="3600" b="1" i="1" dirty="0" smtClean="0"/>
              <a:t>Sub case: </a:t>
            </a:r>
            <a:r>
              <a:rPr lang="en-US" altLang="zh-CN" sz="3600" b="1" i="1" dirty="0" smtClean="0">
                <a:solidFill>
                  <a:srgbClr val="FF8AD8"/>
                </a:solidFill>
              </a:rPr>
              <a:t>q</a:t>
            </a:r>
            <a:r>
              <a:rPr lang="en-US" altLang="zh-CN" sz="3600" b="1" i="1" dirty="0" smtClean="0"/>
              <a:t> is a subgraph of a previous query</a:t>
            </a:r>
          </a:p>
        </p:txBody>
      </p:sp>
      <p:sp>
        <p:nvSpPr>
          <p:cNvPr id="154" name="矩形 153"/>
          <p:cNvSpPr/>
          <p:nvPr/>
        </p:nvSpPr>
        <p:spPr>
          <a:xfrm>
            <a:off x="3784217" y="1215151"/>
            <a:ext cx="2187389" cy="486099"/>
          </a:xfrm>
          <a:prstGeom prst="rect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Dataset Index</a:t>
            </a:r>
            <a:endParaRPr kumimoji="1" lang="zh-CN" altLang="en-US" dirty="0"/>
          </a:p>
        </p:txBody>
      </p:sp>
      <p:grpSp>
        <p:nvGrpSpPr>
          <p:cNvPr id="168" name="Group 4"/>
          <p:cNvGrpSpPr/>
          <p:nvPr/>
        </p:nvGrpSpPr>
        <p:grpSpPr>
          <a:xfrm>
            <a:off x="3526428" y="1693095"/>
            <a:ext cx="1526304" cy="640806"/>
            <a:chOff x="4513315" y="3574581"/>
            <a:chExt cx="1526304" cy="664477"/>
          </a:xfrm>
        </p:grpSpPr>
        <p:sp>
          <p:nvSpPr>
            <p:cNvPr id="169" name="标题 1"/>
            <p:cNvSpPr txBox="1">
              <a:spLocks/>
            </p:cNvSpPr>
            <p:nvPr/>
          </p:nvSpPr>
          <p:spPr bwMode="auto">
            <a:xfrm>
              <a:off x="4513315" y="3625062"/>
              <a:ext cx="1210814" cy="471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宋体" charset="0"/>
                </a:defRPr>
              </a:lvl1pPr>
              <a:lvl2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4572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9144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13716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18288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r>
                <a:rPr lang="en-US" altLang="zh-CN" sz="2400" b="1" dirty="0" smtClean="0">
                  <a:solidFill>
                    <a:srgbClr val="9452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filtering</a:t>
              </a:r>
            </a:p>
          </p:txBody>
        </p:sp>
        <p:sp>
          <p:nvSpPr>
            <p:cNvPr id="170" name="Down Arrow 1"/>
            <p:cNvSpPr/>
            <p:nvPr/>
          </p:nvSpPr>
          <p:spPr>
            <a:xfrm>
              <a:off x="5724128" y="3574581"/>
              <a:ext cx="315491" cy="664477"/>
            </a:xfrm>
            <a:prstGeom prst="downArrow">
              <a:avLst/>
            </a:prstGeom>
            <a:solidFill>
              <a:srgbClr val="945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椭圆 15"/>
          <p:cNvSpPr/>
          <p:nvPr/>
        </p:nvSpPr>
        <p:spPr>
          <a:xfrm>
            <a:off x="318986" y="3264087"/>
            <a:ext cx="609601" cy="609600"/>
          </a:xfrm>
          <a:prstGeom prst="ellipse">
            <a:avLst/>
          </a:prstGeom>
          <a:solidFill>
            <a:srgbClr val="FF8A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tx1"/>
                </a:solidFill>
              </a:rPr>
              <a:t>q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39" name="组 38"/>
          <p:cNvGrpSpPr/>
          <p:nvPr/>
        </p:nvGrpSpPr>
        <p:grpSpPr>
          <a:xfrm>
            <a:off x="1903124" y="4821219"/>
            <a:ext cx="5983721" cy="1550626"/>
            <a:chOff x="2430660" y="5013176"/>
            <a:chExt cx="5983721" cy="1550626"/>
          </a:xfrm>
        </p:grpSpPr>
        <p:sp>
          <p:nvSpPr>
            <p:cNvPr id="18" name="矩形 17"/>
            <p:cNvSpPr/>
            <p:nvPr/>
          </p:nvSpPr>
          <p:spPr>
            <a:xfrm>
              <a:off x="4328827" y="6059746"/>
              <a:ext cx="2187389" cy="504056"/>
            </a:xfrm>
            <a:prstGeom prst="rect">
              <a:avLst/>
            </a:prstGeom>
            <a:solidFill>
              <a:srgbClr val="FFD5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solidFill>
                    <a:schemeClr val="tx1"/>
                  </a:solidFill>
                </a:rPr>
                <a:t>Query Index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243066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32713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22360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3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512007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4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601654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5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6913008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6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780478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7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直线连接符 27"/>
            <p:cNvCxnSpPr>
              <a:stCxn id="20" idx="4"/>
              <a:endCxn id="18" idx="0"/>
            </p:cNvCxnSpPr>
            <p:nvPr/>
          </p:nvCxnSpPr>
          <p:spPr>
            <a:xfrm>
              <a:off x="2735461" y="5622776"/>
              <a:ext cx="2687061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线连接符 29"/>
            <p:cNvCxnSpPr>
              <a:stCxn id="18" idx="0"/>
              <a:endCxn id="21" idx="5"/>
            </p:cNvCxnSpPr>
            <p:nvPr/>
          </p:nvCxnSpPr>
          <p:spPr>
            <a:xfrm flipH="1" flipV="1">
              <a:off x="3847457" y="5533502"/>
              <a:ext cx="1575065" cy="526244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连接符 30"/>
            <p:cNvCxnSpPr>
              <a:stCxn id="22" idx="5"/>
              <a:endCxn id="18" idx="0"/>
            </p:cNvCxnSpPr>
            <p:nvPr/>
          </p:nvCxnSpPr>
          <p:spPr>
            <a:xfrm>
              <a:off x="4743927" y="5533502"/>
              <a:ext cx="678595" cy="526244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31"/>
            <p:cNvCxnSpPr>
              <a:stCxn id="18" idx="0"/>
              <a:endCxn id="23" idx="4"/>
            </p:cNvCxnSpPr>
            <p:nvPr/>
          </p:nvCxnSpPr>
          <p:spPr>
            <a:xfrm flipV="1">
              <a:off x="5422522" y="5622776"/>
              <a:ext cx="2349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32"/>
            <p:cNvCxnSpPr>
              <a:stCxn id="18" idx="0"/>
              <a:endCxn id="24" idx="4"/>
            </p:cNvCxnSpPr>
            <p:nvPr/>
          </p:nvCxnSpPr>
          <p:spPr>
            <a:xfrm flipV="1">
              <a:off x="5422522" y="5622776"/>
              <a:ext cx="898819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33"/>
            <p:cNvCxnSpPr>
              <a:stCxn id="18" idx="0"/>
              <a:endCxn id="25" idx="4"/>
            </p:cNvCxnSpPr>
            <p:nvPr/>
          </p:nvCxnSpPr>
          <p:spPr>
            <a:xfrm flipV="1">
              <a:off x="5422522" y="5622776"/>
              <a:ext cx="1795287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线连接符 34"/>
            <p:cNvCxnSpPr>
              <a:stCxn id="26" idx="4"/>
              <a:endCxn id="18" idx="0"/>
            </p:cNvCxnSpPr>
            <p:nvPr/>
          </p:nvCxnSpPr>
          <p:spPr>
            <a:xfrm flipH="1">
              <a:off x="5422522" y="5622776"/>
              <a:ext cx="2687059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 55"/>
          <p:cNvGrpSpPr/>
          <p:nvPr/>
        </p:nvGrpSpPr>
        <p:grpSpPr>
          <a:xfrm>
            <a:off x="1890410" y="4830702"/>
            <a:ext cx="5983721" cy="1550626"/>
            <a:chOff x="2430660" y="5013176"/>
            <a:chExt cx="5983721" cy="1550626"/>
          </a:xfrm>
        </p:grpSpPr>
        <p:sp>
          <p:nvSpPr>
            <p:cNvPr id="57" name="矩形 56"/>
            <p:cNvSpPr/>
            <p:nvPr/>
          </p:nvSpPr>
          <p:spPr>
            <a:xfrm>
              <a:off x="4328827" y="6059746"/>
              <a:ext cx="2187389" cy="504056"/>
            </a:xfrm>
            <a:prstGeom prst="rect">
              <a:avLst/>
            </a:prstGeom>
            <a:solidFill>
              <a:srgbClr val="FFD5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solidFill>
                    <a:schemeClr val="tx1"/>
                  </a:solidFill>
                </a:rPr>
                <a:t>Query Index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243066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32713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22360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3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5120070" y="5013176"/>
              <a:ext cx="609601" cy="609600"/>
            </a:xfrm>
            <a:prstGeom prst="ellipse">
              <a:avLst/>
            </a:prstGeom>
            <a:solidFill>
              <a:srgbClr val="D883FF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4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601654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5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6913008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6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780478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7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5" name="直线连接符 64"/>
            <p:cNvCxnSpPr/>
            <p:nvPr/>
          </p:nvCxnSpPr>
          <p:spPr>
            <a:xfrm>
              <a:off x="2735461" y="5622776"/>
              <a:ext cx="2687061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线连接符 65"/>
            <p:cNvCxnSpPr/>
            <p:nvPr/>
          </p:nvCxnSpPr>
          <p:spPr>
            <a:xfrm flipH="1" flipV="1">
              <a:off x="3847457" y="5533502"/>
              <a:ext cx="1575065" cy="526244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线连接符 66"/>
            <p:cNvCxnSpPr/>
            <p:nvPr/>
          </p:nvCxnSpPr>
          <p:spPr>
            <a:xfrm>
              <a:off x="4743927" y="5533502"/>
              <a:ext cx="678595" cy="526244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线连接符 67"/>
            <p:cNvCxnSpPr/>
            <p:nvPr/>
          </p:nvCxnSpPr>
          <p:spPr>
            <a:xfrm flipV="1">
              <a:off x="5422522" y="5622776"/>
              <a:ext cx="2349" cy="436970"/>
            </a:xfrm>
            <a:prstGeom prst="line">
              <a:avLst/>
            </a:prstGeom>
            <a:ln>
              <a:solidFill>
                <a:srgbClr val="D883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线连接符 68"/>
            <p:cNvCxnSpPr/>
            <p:nvPr/>
          </p:nvCxnSpPr>
          <p:spPr>
            <a:xfrm flipV="1">
              <a:off x="5422522" y="5622776"/>
              <a:ext cx="898819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线连接符 69"/>
            <p:cNvCxnSpPr/>
            <p:nvPr/>
          </p:nvCxnSpPr>
          <p:spPr>
            <a:xfrm flipV="1">
              <a:off x="5422522" y="5622776"/>
              <a:ext cx="1795287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线连接符 70"/>
            <p:cNvCxnSpPr/>
            <p:nvPr/>
          </p:nvCxnSpPr>
          <p:spPr>
            <a:xfrm flipH="1">
              <a:off x="5422522" y="5622776"/>
              <a:ext cx="2687059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曲线连接符 40"/>
          <p:cNvCxnSpPr>
            <a:stCxn id="16" idx="7"/>
            <a:endCxn id="154" idx="1"/>
          </p:cNvCxnSpPr>
          <p:nvPr/>
        </p:nvCxnSpPr>
        <p:spPr>
          <a:xfrm rot="5400000" flipH="1" flipV="1">
            <a:off x="1364185" y="933329"/>
            <a:ext cx="1895160" cy="2944904"/>
          </a:xfrm>
          <a:prstGeom prst="curvedConnector2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曲线连接符 76"/>
          <p:cNvCxnSpPr>
            <a:stCxn id="16" idx="5"/>
            <a:endCxn id="18" idx="1"/>
          </p:cNvCxnSpPr>
          <p:nvPr/>
        </p:nvCxnSpPr>
        <p:spPr>
          <a:xfrm rot="16200000" flipH="1">
            <a:off x="1152600" y="3471126"/>
            <a:ext cx="2335404" cy="2961978"/>
          </a:xfrm>
          <a:prstGeom prst="curvedConnector2">
            <a:avLst/>
          </a:prstGeom>
          <a:ln>
            <a:solidFill>
              <a:srgbClr val="FFD57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组 2"/>
          <p:cNvGrpSpPr/>
          <p:nvPr/>
        </p:nvGrpSpPr>
        <p:grpSpPr>
          <a:xfrm>
            <a:off x="3778208" y="4874198"/>
            <a:ext cx="2187389" cy="1507130"/>
            <a:chOff x="3356759" y="2886486"/>
            <a:chExt cx="2187389" cy="1507130"/>
          </a:xfrm>
        </p:grpSpPr>
        <p:sp>
          <p:nvSpPr>
            <p:cNvPr id="50" name="椭圆 49"/>
            <p:cNvSpPr/>
            <p:nvPr/>
          </p:nvSpPr>
          <p:spPr>
            <a:xfrm>
              <a:off x="4157409" y="2886486"/>
              <a:ext cx="609601" cy="609600"/>
            </a:xfrm>
            <a:prstGeom prst="ellipse">
              <a:avLst/>
            </a:prstGeom>
            <a:solidFill>
              <a:srgbClr val="D883FF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4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直线连接符 52"/>
            <p:cNvCxnSpPr/>
            <p:nvPr/>
          </p:nvCxnSpPr>
          <p:spPr>
            <a:xfrm flipV="1">
              <a:off x="4462210" y="3496086"/>
              <a:ext cx="2349" cy="436970"/>
            </a:xfrm>
            <a:prstGeom prst="line">
              <a:avLst/>
            </a:prstGeom>
            <a:ln>
              <a:solidFill>
                <a:srgbClr val="D883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矩形 80"/>
            <p:cNvSpPr/>
            <p:nvPr/>
          </p:nvSpPr>
          <p:spPr>
            <a:xfrm>
              <a:off x="3356759" y="3889560"/>
              <a:ext cx="2187389" cy="504056"/>
            </a:xfrm>
            <a:prstGeom prst="rect">
              <a:avLst/>
            </a:prstGeom>
            <a:solidFill>
              <a:srgbClr val="FFD5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solidFill>
                    <a:schemeClr val="tx1"/>
                  </a:solidFill>
                </a:rPr>
                <a:t>Query Index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5" name="表格 54"/>
          <p:cNvGraphicFramePr>
            <a:graphicFrameLocks noGrp="1"/>
          </p:cNvGraphicFramePr>
          <p:nvPr>
            <p:extLst/>
          </p:nvPr>
        </p:nvGraphicFramePr>
        <p:xfrm>
          <a:off x="2455572" y="5265296"/>
          <a:ext cx="14943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32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(answer set)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2" name="内容占位符 21"/>
          <p:cNvGraphicFramePr>
            <a:graphicFrameLocks/>
          </p:cNvGraphicFramePr>
          <p:nvPr>
            <p:extLst/>
          </p:nvPr>
        </p:nvGraphicFramePr>
        <p:xfrm>
          <a:off x="2455572" y="4930368"/>
          <a:ext cx="14907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7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A(q4):</a:t>
                      </a:r>
                      <a:r>
                        <a:rPr lang="en-US" altLang="zh-CN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{g1,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g2}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组 9"/>
          <p:cNvGrpSpPr/>
          <p:nvPr/>
        </p:nvGrpSpPr>
        <p:grpSpPr>
          <a:xfrm>
            <a:off x="4127640" y="4187552"/>
            <a:ext cx="1506071" cy="609600"/>
            <a:chOff x="4678259" y="4187552"/>
            <a:chExt cx="1506071" cy="609600"/>
          </a:xfrm>
        </p:grpSpPr>
        <p:sp>
          <p:nvSpPr>
            <p:cNvPr id="73" name="椭圆 72"/>
            <p:cNvSpPr/>
            <p:nvPr/>
          </p:nvSpPr>
          <p:spPr>
            <a:xfrm>
              <a:off x="4678259" y="4187552"/>
              <a:ext cx="609601" cy="609600"/>
            </a:xfrm>
            <a:prstGeom prst="ellipse">
              <a:avLst/>
            </a:prstGeom>
            <a:solidFill>
              <a:srgbClr val="008F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g1</a:t>
              </a:r>
              <a:endParaRPr kumimoji="1" lang="zh-CN" altLang="en-US" dirty="0"/>
            </a:p>
          </p:txBody>
        </p:sp>
        <p:sp>
          <p:nvSpPr>
            <p:cNvPr id="74" name="椭圆 73"/>
            <p:cNvSpPr/>
            <p:nvPr/>
          </p:nvSpPr>
          <p:spPr>
            <a:xfrm>
              <a:off x="5574729" y="4187552"/>
              <a:ext cx="609601" cy="609600"/>
            </a:xfrm>
            <a:prstGeom prst="ellipse">
              <a:avLst/>
            </a:prstGeom>
            <a:solidFill>
              <a:srgbClr val="008F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g2</a:t>
              </a:r>
              <a:endParaRPr kumimoji="1" lang="zh-CN" altLang="en-US" dirty="0"/>
            </a:p>
          </p:txBody>
        </p:sp>
      </p:grpSp>
      <p:grpSp>
        <p:nvGrpSpPr>
          <p:cNvPr id="75" name="组 74"/>
          <p:cNvGrpSpPr/>
          <p:nvPr/>
        </p:nvGrpSpPr>
        <p:grpSpPr>
          <a:xfrm>
            <a:off x="2774161" y="3243262"/>
            <a:ext cx="4195481" cy="609600"/>
            <a:chOff x="2392743" y="2675384"/>
            <a:chExt cx="4195481" cy="609600"/>
          </a:xfrm>
        </p:grpSpPr>
        <p:sp>
          <p:nvSpPr>
            <p:cNvPr id="76" name="椭圆 75"/>
            <p:cNvSpPr/>
            <p:nvPr/>
          </p:nvSpPr>
          <p:spPr>
            <a:xfrm>
              <a:off x="2392743" y="2675384"/>
              <a:ext cx="609601" cy="609600"/>
            </a:xfrm>
            <a:prstGeom prst="ellipse">
              <a:avLst/>
            </a:prstGeom>
            <a:solidFill>
              <a:srgbClr val="008F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g1</a:t>
              </a:r>
              <a:endParaRPr kumimoji="1" lang="zh-CN" altLang="en-US" dirty="0"/>
            </a:p>
          </p:txBody>
        </p:sp>
        <p:sp>
          <p:nvSpPr>
            <p:cNvPr id="78" name="椭圆 77"/>
            <p:cNvSpPr/>
            <p:nvPr/>
          </p:nvSpPr>
          <p:spPr>
            <a:xfrm>
              <a:off x="3289213" y="2675384"/>
              <a:ext cx="609601" cy="609600"/>
            </a:xfrm>
            <a:prstGeom prst="ellipse">
              <a:avLst/>
            </a:prstGeom>
            <a:solidFill>
              <a:srgbClr val="008F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g2</a:t>
              </a:r>
              <a:endParaRPr kumimoji="1" lang="zh-CN" altLang="en-US" dirty="0"/>
            </a:p>
          </p:txBody>
        </p:sp>
        <p:sp>
          <p:nvSpPr>
            <p:cNvPr id="79" name="椭圆 78"/>
            <p:cNvSpPr/>
            <p:nvPr/>
          </p:nvSpPr>
          <p:spPr>
            <a:xfrm>
              <a:off x="4185683" y="267538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g3</a:t>
              </a:r>
              <a:endParaRPr kumimoji="1" lang="zh-CN" altLang="en-US" dirty="0"/>
            </a:p>
          </p:txBody>
        </p:sp>
        <p:sp>
          <p:nvSpPr>
            <p:cNvPr id="80" name="椭圆 79"/>
            <p:cNvSpPr/>
            <p:nvPr/>
          </p:nvSpPr>
          <p:spPr>
            <a:xfrm>
              <a:off x="5082153" y="267538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g4</a:t>
              </a:r>
              <a:endParaRPr kumimoji="1" lang="zh-CN" altLang="en-US" dirty="0"/>
            </a:p>
          </p:txBody>
        </p:sp>
        <p:sp>
          <p:nvSpPr>
            <p:cNvPr id="83" name="椭圆 82"/>
            <p:cNvSpPr/>
            <p:nvPr/>
          </p:nvSpPr>
          <p:spPr>
            <a:xfrm>
              <a:off x="5978623" y="267538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g5</a:t>
              </a:r>
              <a:endParaRPr kumimoji="1" lang="zh-CN" altLang="en-US" dirty="0"/>
            </a:p>
          </p:txBody>
        </p:sp>
      </p:grpSp>
      <p:cxnSp>
        <p:nvCxnSpPr>
          <p:cNvPr id="84" name="直线连接符 83"/>
          <p:cNvCxnSpPr>
            <a:stCxn id="72" idx="3"/>
          </p:cNvCxnSpPr>
          <p:nvPr/>
        </p:nvCxnSpPr>
        <p:spPr>
          <a:xfrm flipV="1">
            <a:off x="3946362" y="5111018"/>
            <a:ext cx="870604" cy="4770"/>
          </a:xfrm>
          <a:prstGeom prst="line">
            <a:avLst/>
          </a:prstGeom>
          <a:ln>
            <a:solidFill>
              <a:srgbClr val="D883FF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线连接符 84"/>
          <p:cNvCxnSpPr>
            <a:stCxn id="73" idx="2"/>
            <a:endCxn id="72" idx="0"/>
          </p:cNvCxnSpPr>
          <p:nvPr/>
        </p:nvCxnSpPr>
        <p:spPr>
          <a:xfrm rot="10800000" flipV="1">
            <a:off x="3200968" y="4492352"/>
            <a:ext cx="926673" cy="438016"/>
          </a:xfrm>
          <a:prstGeom prst="bentConnector2">
            <a:avLst/>
          </a:prstGeom>
          <a:ln>
            <a:solidFill>
              <a:srgbClr val="D883FF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6" name="组 85"/>
          <p:cNvGrpSpPr/>
          <p:nvPr/>
        </p:nvGrpSpPr>
        <p:grpSpPr>
          <a:xfrm>
            <a:off x="2797245" y="2337060"/>
            <a:ext cx="4195481" cy="587884"/>
            <a:chOff x="1488141" y="6073334"/>
            <a:chExt cx="4195481" cy="609600"/>
          </a:xfrm>
        </p:grpSpPr>
        <p:sp>
          <p:nvSpPr>
            <p:cNvPr id="87" name="椭圆 86"/>
            <p:cNvSpPr/>
            <p:nvPr/>
          </p:nvSpPr>
          <p:spPr>
            <a:xfrm>
              <a:off x="1488141" y="607333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g1</a:t>
              </a:r>
              <a:endParaRPr kumimoji="1" lang="zh-CN" altLang="en-US" dirty="0"/>
            </a:p>
          </p:txBody>
        </p:sp>
        <p:sp>
          <p:nvSpPr>
            <p:cNvPr id="88" name="椭圆 87"/>
            <p:cNvSpPr/>
            <p:nvPr/>
          </p:nvSpPr>
          <p:spPr>
            <a:xfrm>
              <a:off x="2384611" y="607333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g2</a:t>
              </a:r>
              <a:endParaRPr kumimoji="1" lang="zh-CN" altLang="en-US" dirty="0"/>
            </a:p>
          </p:txBody>
        </p:sp>
        <p:sp>
          <p:nvSpPr>
            <p:cNvPr id="89" name="椭圆 88"/>
            <p:cNvSpPr/>
            <p:nvPr/>
          </p:nvSpPr>
          <p:spPr>
            <a:xfrm>
              <a:off x="3281081" y="607333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g3</a:t>
              </a:r>
              <a:endParaRPr kumimoji="1" lang="zh-CN" altLang="en-US" dirty="0"/>
            </a:p>
          </p:txBody>
        </p:sp>
        <p:sp>
          <p:nvSpPr>
            <p:cNvPr id="90" name="椭圆 89"/>
            <p:cNvSpPr/>
            <p:nvPr/>
          </p:nvSpPr>
          <p:spPr>
            <a:xfrm>
              <a:off x="4177551" y="607333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g4</a:t>
              </a:r>
              <a:endParaRPr kumimoji="1" lang="zh-CN" altLang="en-US" dirty="0"/>
            </a:p>
          </p:txBody>
        </p:sp>
        <p:sp>
          <p:nvSpPr>
            <p:cNvPr id="91" name="椭圆 90"/>
            <p:cNvSpPr/>
            <p:nvPr/>
          </p:nvSpPr>
          <p:spPr>
            <a:xfrm>
              <a:off x="5074021" y="607333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g5</a:t>
              </a:r>
              <a:endParaRPr kumimoji="1" lang="zh-CN" altLang="en-US" dirty="0"/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4161706" y="4178069"/>
            <a:ext cx="1506071" cy="609600"/>
            <a:chOff x="6911411" y="4054656"/>
            <a:chExt cx="1506071" cy="609600"/>
          </a:xfrm>
        </p:grpSpPr>
        <p:sp>
          <p:nvSpPr>
            <p:cNvPr id="92" name="椭圆 91"/>
            <p:cNvSpPr/>
            <p:nvPr/>
          </p:nvSpPr>
          <p:spPr>
            <a:xfrm>
              <a:off x="6911411" y="4054656"/>
              <a:ext cx="609601" cy="609600"/>
            </a:xfrm>
            <a:prstGeom prst="ellipse">
              <a:avLst/>
            </a:prstGeom>
            <a:solidFill>
              <a:srgbClr val="008F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g1</a:t>
              </a:r>
              <a:endParaRPr kumimoji="1" lang="zh-CN" altLang="en-US" dirty="0"/>
            </a:p>
          </p:txBody>
        </p:sp>
        <p:sp>
          <p:nvSpPr>
            <p:cNvPr id="93" name="椭圆 92"/>
            <p:cNvSpPr/>
            <p:nvPr/>
          </p:nvSpPr>
          <p:spPr>
            <a:xfrm>
              <a:off x="7807881" y="4054656"/>
              <a:ext cx="609601" cy="609600"/>
            </a:xfrm>
            <a:prstGeom prst="ellipse">
              <a:avLst/>
            </a:prstGeom>
            <a:solidFill>
              <a:srgbClr val="008F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g2</a:t>
              </a:r>
              <a:endParaRPr kumimoji="1" lang="zh-CN" altLang="en-US" dirty="0"/>
            </a:p>
          </p:txBody>
        </p:sp>
      </p:grpSp>
      <p:sp>
        <p:nvSpPr>
          <p:cNvPr id="95" name="双大括号 94"/>
          <p:cNvSpPr/>
          <p:nvPr/>
        </p:nvSpPr>
        <p:spPr>
          <a:xfrm>
            <a:off x="1075362" y="3298664"/>
            <a:ext cx="1486530" cy="504056"/>
          </a:xfrm>
          <a:prstGeom prst="bracePair">
            <a:avLst/>
          </a:prstGeom>
          <a:solidFill>
            <a:srgbClr val="008F0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i="1" dirty="0" smtClean="0">
                <a:solidFill>
                  <a:schemeClr val="bg1"/>
                </a:solidFill>
              </a:rPr>
              <a:t>YES</a:t>
            </a:r>
            <a:endParaRPr kumimoji="1" lang="zh-CN" altLang="en-US" sz="2800" b="1" i="1" dirty="0">
              <a:solidFill>
                <a:schemeClr val="bg1"/>
              </a:solidFill>
            </a:endParaRPr>
          </a:p>
        </p:txBody>
      </p:sp>
      <p:sp>
        <p:nvSpPr>
          <p:cNvPr id="96" name="圆角矩形 95"/>
          <p:cNvSpPr/>
          <p:nvPr/>
        </p:nvSpPr>
        <p:spPr>
          <a:xfrm>
            <a:off x="2627784" y="3161229"/>
            <a:ext cx="1800200" cy="774304"/>
          </a:xfrm>
          <a:prstGeom prst="roundRect">
            <a:avLst/>
          </a:prstGeom>
          <a:noFill/>
          <a:ln w="66675">
            <a:solidFill>
              <a:srgbClr val="008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云形标注 97"/>
          <p:cNvSpPr/>
          <p:nvPr/>
        </p:nvSpPr>
        <p:spPr>
          <a:xfrm>
            <a:off x="5920579" y="4262421"/>
            <a:ext cx="3064442" cy="1124902"/>
          </a:xfrm>
          <a:prstGeom prst="cloudCallout">
            <a:avLst>
              <a:gd name="adj1" fmla="val 49014"/>
              <a:gd name="adj2" fmla="val 14160"/>
            </a:avLst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W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hy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remove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g1,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g2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from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CS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?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endParaRPr kumimoji="1"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99" name="标题 1"/>
          <p:cNvSpPr txBox="1">
            <a:spLocks/>
          </p:cNvSpPr>
          <p:nvPr/>
        </p:nvSpPr>
        <p:spPr bwMode="auto">
          <a:xfrm>
            <a:off x="7277244" y="2350111"/>
            <a:ext cx="841859" cy="47124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l"/>
            <a:r>
              <a:rPr lang="en-US" altLang="zh-CN" sz="3600" b="1" smtClean="0">
                <a:solidFill>
                  <a:srgbClr val="945200"/>
                </a:solidFill>
              </a:rPr>
              <a:t>CS</a:t>
            </a:r>
            <a:endParaRPr lang="en-US" altLang="zh-CN" sz="3600" b="1" dirty="0">
              <a:solidFill>
                <a:srgbClr val="945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54" grpId="0" animBg="1"/>
      <p:bldP spid="95" grpId="0" animBg="1"/>
      <p:bldP spid="96" grpId="0" animBg="1"/>
      <p:bldP spid="98" grpId="0" animBg="1"/>
      <p:bldP spid="9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内容占位符 21"/>
          <p:cNvGraphicFramePr>
            <a:graphicFrameLocks noGrp="1"/>
          </p:cNvGraphicFramePr>
          <p:nvPr>
            <p:ph idx="1"/>
            <p:extLst/>
          </p:nvPr>
        </p:nvGraphicFramePr>
        <p:xfrm>
          <a:off x="2700325" y="4311653"/>
          <a:ext cx="7103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3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A(</a:t>
                      </a:r>
                      <a:r>
                        <a:rPr lang="en-US" altLang="zh-CN" dirty="0" smtClean="0">
                          <a:solidFill>
                            <a:srgbClr val="D883FF"/>
                          </a:solidFill>
                        </a:rPr>
                        <a:t>q2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7507802" y="4306139"/>
          <a:ext cx="14815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51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Answer sets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6" name="内容占位符 21"/>
          <p:cNvGraphicFramePr>
            <a:graphicFrameLocks/>
          </p:cNvGraphicFramePr>
          <p:nvPr>
            <p:extLst/>
          </p:nvPr>
        </p:nvGraphicFramePr>
        <p:xfrm>
          <a:off x="2556741" y="2689070"/>
          <a:ext cx="4597940" cy="62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7940"/>
              </a:tblGrid>
              <a:tr h="6240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/>
                        <a:t>A(</a:t>
                      </a:r>
                      <a:r>
                        <a:rPr lang="en-US" altLang="zh-CN" sz="2800" dirty="0" smtClean="0">
                          <a:solidFill>
                            <a:srgbClr val="D883FF"/>
                          </a:solidFill>
                        </a:rPr>
                        <a:t>q2</a:t>
                      </a:r>
                      <a:r>
                        <a:rPr lang="en-US" altLang="zh-CN" sz="2800" dirty="0" smtClean="0"/>
                        <a:t>) </a:t>
                      </a:r>
                      <a:r>
                        <a:rPr lang="en-US" altLang="zh-CN" sz="2800" b="1" dirty="0" smtClean="0">
                          <a:sym typeface="Symbol" panose="05050102010706020507" pitchFamily="18" charset="2"/>
                        </a:rPr>
                        <a:t></a:t>
                      </a:r>
                      <a:r>
                        <a:rPr lang="zh-CN" altLang="en-US" sz="2800" dirty="0" smtClean="0"/>
                        <a:t> </a:t>
                      </a:r>
                      <a:r>
                        <a:rPr lang="en-US" altLang="zh-CN" sz="2800" dirty="0" smtClean="0"/>
                        <a:t>A(</a:t>
                      </a:r>
                      <a:r>
                        <a:rPr lang="en-US" altLang="zh-CN" sz="2800" dirty="0" smtClean="0">
                          <a:solidFill>
                            <a:srgbClr val="D883FF"/>
                          </a:solidFill>
                        </a:rPr>
                        <a:t>q4</a:t>
                      </a:r>
                      <a:r>
                        <a:rPr lang="en-US" altLang="zh-CN" sz="2800" dirty="0" smtClean="0"/>
                        <a:t>) </a:t>
                      </a:r>
                      <a:r>
                        <a:rPr lang="en-US" altLang="zh-CN" sz="2800" b="1" dirty="0" smtClean="0">
                          <a:sym typeface="Symbol" panose="05050102010706020507" pitchFamily="18" charset="2"/>
                        </a:rPr>
                        <a:t></a:t>
                      </a:r>
                      <a:r>
                        <a:rPr lang="zh-CN" altLang="en-US" sz="2800" baseline="0" dirty="0" smtClean="0"/>
                        <a:t> </a:t>
                      </a:r>
                      <a:r>
                        <a:rPr lang="en-US" altLang="zh-CN" sz="2800" dirty="0" smtClean="0"/>
                        <a:t>A(</a:t>
                      </a:r>
                      <a:r>
                        <a:rPr lang="en-US" altLang="zh-CN" sz="2800" dirty="0" smtClean="0">
                          <a:solidFill>
                            <a:srgbClr val="D883FF"/>
                          </a:solidFill>
                        </a:rPr>
                        <a:t>q6</a:t>
                      </a:r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zh-CN" alt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双大括号 29"/>
          <p:cNvSpPr/>
          <p:nvPr/>
        </p:nvSpPr>
        <p:spPr>
          <a:xfrm>
            <a:off x="7426775" y="2689070"/>
            <a:ext cx="1486530" cy="504056"/>
          </a:xfrm>
          <a:prstGeom prst="bracePair">
            <a:avLst/>
          </a:prstGeom>
          <a:solidFill>
            <a:srgbClr val="008F0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i="1" dirty="0" smtClean="0">
                <a:solidFill>
                  <a:schemeClr val="bg1"/>
                </a:solidFill>
              </a:rPr>
              <a:t>YES</a:t>
            </a:r>
            <a:endParaRPr kumimoji="1" lang="zh-CN" altLang="en-US" sz="2800" b="1" i="1" dirty="0">
              <a:solidFill>
                <a:schemeClr val="bg1"/>
              </a:solidFill>
            </a:endParaRPr>
          </a:p>
        </p:txBody>
      </p:sp>
      <p:grpSp>
        <p:nvGrpSpPr>
          <p:cNvPr id="31" name="组 30"/>
          <p:cNvGrpSpPr/>
          <p:nvPr/>
        </p:nvGrpSpPr>
        <p:grpSpPr>
          <a:xfrm>
            <a:off x="1911881" y="4830702"/>
            <a:ext cx="5983721" cy="1550626"/>
            <a:chOff x="2430660" y="5013176"/>
            <a:chExt cx="5983721" cy="1550626"/>
          </a:xfrm>
        </p:grpSpPr>
        <p:sp>
          <p:nvSpPr>
            <p:cNvPr id="32" name="矩形 31"/>
            <p:cNvSpPr/>
            <p:nvPr/>
          </p:nvSpPr>
          <p:spPr>
            <a:xfrm>
              <a:off x="4328827" y="6059746"/>
              <a:ext cx="2187389" cy="504056"/>
            </a:xfrm>
            <a:prstGeom prst="rect">
              <a:avLst/>
            </a:prstGeom>
            <a:solidFill>
              <a:srgbClr val="FFD5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solidFill>
                    <a:schemeClr val="tx1"/>
                  </a:solidFill>
                </a:rPr>
                <a:t>Query Index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243066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327130" y="5013176"/>
              <a:ext cx="609601" cy="609600"/>
            </a:xfrm>
            <a:prstGeom prst="ellipse">
              <a:avLst/>
            </a:prstGeom>
            <a:solidFill>
              <a:srgbClr val="D883FF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422360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3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120070" y="5013176"/>
              <a:ext cx="609601" cy="609600"/>
            </a:xfrm>
            <a:prstGeom prst="ellipse">
              <a:avLst/>
            </a:prstGeom>
            <a:solidFill>
              <a:srgbClr val="D883FF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4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601654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5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6913008" y="5013176"/>
              <a:ext cx="609601" cy="609600"/>
            </a:xfrm>
            <a:prstGeom prst="ellipse">
              <a:avLst/>
            </a:prstGeom>
            <a:solidFill>
              <a:srgbClr val="D883FF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6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780478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7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直线连接符 39"/>
            <p:cNvCxnSpPr/>
            <p:nvPr/>
          </p:nvCxnSpPr>
          <p:spPr>
            <a:xfrm>
              <a:off x="2735461" y="5622776"/>
              <a:ext cx="2687061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线连接符 40"/>
            <p:cNvCxnSpPr/>
            <p:nvPr/>
          </p:nvCxnSpPr>
          <p:spPr>
            <a:xfrm flipH="1" flipV="1">
              <a:off x="3847457" y="5533502"/>
              <a:ext cx="1575065" cy="526244"/>
            </a:xfrm>
            <a:prstGeom prst="line">
              <a:avLst/>
            </a:prstGeom>
            <a:ln>
              <a:solidFill>
                <a:srgbClr val="D883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线连接符 41"/>
            <p:cNvCxnSpPr/>
            <p:nvPr/>
          </p:nvCxnSpPr>
          <p:spPr>
            <a:xfrm>
              <a:off x="4743927" y="5533502"/>
              <a:ext cx="678595" cy="526244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线连接符 42"/>
            <p:cNvCxnSpPr/>
            <p:nvPr/>
          </p:nvCxnSpPr>
          <p:spPr>
            <a:xfrm flipV="1">
              <a:off x="5422522" y="5622776"/>
              <a:ext cx="2349" cy="436970"/>
            </a:xfrm>
            <a:prstGeom prst="line">
              <a:avLst/>
            </a:prstGeom>
            <a:ln>
              <a:solidFill>
                <a:srgbClr val="D883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/>
            <p:cNvCxnSpPr/>
            <p:nvPr/>
          </p:nvCxnSpPr>
          <p:spPr>
            <a:xfrm flipV="1">
              <a:off x="5422522" y="5622776"/>
              <a:ext cx="898819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线连接符 44"/>
            <p:cNvCxnSpPr/>
            <p:nvPr/>
          </p:nvCxnSpPr>
          <p:spPr>
            <a:xfrm flipV="1">
              <a:off x="5422522" y="5622776"/>
              <a:ext cx="1795287" cy="436970"/>
            </a:xfrm>
            <a:prstGeom prst="line">
              <a:avLst/>
            </a:prstGeom>
            <a:ln>
              <a:solidFill>
                <a:srgbClr val="D883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线连接符 45"/>
            <p:cNvCxnSpPr/>
            <p:nvPr/>
          </p:nvCxnSpPr>
          <p:spPr>
            <a:xfrm flipH="1">
              <a:off x="5422522" y="5622776"/>
              <a:ext cx="2687059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标题 1"/>
          <p:cNvSpPr txBox="1">
            <a:spLocks/>
          </p:cNvSpPr>
          <p:nvPr/>
        </p:nvSpPr>
        <p:spPr bwMode="auto">
          <a:xfrm>
            <a:off x="501136" y="293458"/>
            <a:ext cx="8265843" cy="47124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sz="3600" b="1" i="1" dirty="0" smtClean="0"/>
              <a:t>Sub case (cont.): </a:t>
            </a:r>
            <a:r>
              <a:rPr lang="en-US" altLang="zh-CN" sz="3600" b="1" i="1" dirty="0">
                <a:solidFill>
                  <a:srgbClr val="FF8AD8"/>
                </a:solidFill>
              </a:rPr>
              <a:t>q</a:t>
            </a:r>
            <a:r>
              <a:rPr lang="en-US" altLang="zh-CN" sz="3600" b="1" i="1" dirty="0"/>
              <a:t> is a subgraph of </a:t>
            </a:r>
            <a:r>
              <a:rPr lang="en-US" altLang="zh-CN" sz="3600" b="1" i="1" dirty="0" smtClean="0"/>
              <a:t>multiple </a:t>
            </a:r>
            <a:r>
              <a:rPr lang="en-US" altLang="zh-CN" sz="3600" b="1" i="1" dirty="0"/>
              <a:t>previous </a:t>
            </a:r>
            <a:r>
              <a:rPr lang="en-US" altLang="zh-CN" sz="3600" b="1" i="1" dirty="0" smtClean="0"/>
              <a:t>queries</a:t>
            </a:r>
            <a:endParaRPr lang="en-US" altLang="zh-CN" sz="3600" b="1" i="1" dirty="0"/>
          </a:p>
        </p:txBody>
      </p:sp>
      <p:sp>
        <p:nvSpPr>
          <p:cNvPr id="79" name="椭圆 78"/>
          <p:cNvSpPr/>
          <p:nvPr/>
        </p:nvSpPr>
        <p:spPr>
          <a:xfrm>
            <a:off x="318986" y="3264087"/>
            <a:ext cx="609601" cy="609600"/>
          </a:xfrm>
          <a:prstGeom prst="ellipse">
            <a:avLst/>
          </a:prstGeom>
          <a:solidFill>
            <a:srgbClr val="FF8A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tx1"/>
                </a:solidFill>
              </a:rPr>
              <a:t>q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97" name="曲线连接符 96"/>
          <p:cNvCxnSpPr/>
          <p:nvPr/>
        </p:nvCxnSpPr>
        <p:spPr>
          <a:xfrm rot="16200000" flipH="1">
            <a:off x="1152600" y="3471126"/>
            <a:ext cx="2335404" cy="2961978"/>
          </a:xfrm>
          <a:prstGeom prst="curvedConnector2">
            <a:avLst/>
          </a:prstGeom>
          <a:ln>
            <a:solidFill>
              <a:srgbClr val="FFD57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8" name="内容占位符 21"/>
          <p:cNvGraphicFramePr>
            <a:graphicFrameLocks/>
          </p:cNvGraphicFramePr>
          <p:nvPr>
            <p:extLst/>
          </p:nvPr>
        </p:nvGraphicFramePr>
        <p:xfrm>
          <a:off x="4500531" y="4312521"/>
          <a:ext cx="7103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3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A(</a:t>
                      </a:r>
                      <a:r>
                        <a:rPr lang="en-US" altLang="zh-CN" dirty="0" smtClean="0">
                          <a:solidFill>
                            <a:srgbClr val="D883FF"/>
                          </a:solidFill>
                        </a:rPr>
                        <a:t>q4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9" name="内容占位符 21"/>
          <p:cNvGraphicFramePr>
            <a:graphicFrameLocks/>
          </p:cNvGraphicFramePr>
          <p:nvPr>
            <p:extLst/>
          </p:nvPr>
        </p:nvGraphicFramePr>
        <p:xfrm>
          <a:off x="6293469" y="4316494"/>
          <a:ext cx="7103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3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A(</a:t>
                      </a:r>
                      <a:r>
                        <a:rPr lang="en-US" altLang="zh-CN" dirty="0" smtClean="0">
                          <a:solidFill>
                            <a:srgbClr val="D883FF"/>
                          </a:solidFill>
                        </a:rPr>
                        <a:t>q6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0" name="直线连接符 67"/>
          <p:cNvCxnSpPr>
            <a:stCxn id="146" idx="2"/>
            <a:endCxn id="22" idx="0"/>
          </p:cNvCxnSpPr>
          <p:nvPr/>
        </p:nvCxnSpPr>
        <p:spPr>
          <a:xfrm rot="5400000">
            <a:off x="3456351" y="2912292"/>
            <a:ext cx="998515" cy="1800206"/>
          </a:xfrm>
          <a:prstGeom prst="bentConnector3">
            <a:avLst>
              <a:gd name="adj1" fmla="val 50000"/>
            </a:avLst>
          </a:prstGeom>
          <a:ln>
            <a:solidFill>
              <a:srgbClr val="D883FF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直线连接符 67"/>
          <p:cNvCxnSpPr>
            <a:stCxn id="146" idx="2"/>
            <a:endCxn id="98" idx="0"/>
          </p:cNvCxnSpPr>
          <p:nvPr/>
        </p:nvCxnSpPr>
        <p:spPr>
          <a:xfrm>
            <a:off x="4855711" y="3313138"/>
            <a:ext cx="0" cy="999383"/>
          </a:xfrm>
          <a:prstGeom prst="straightConnector1">
            <a:avLst/>
          </a:prstGeom>
          <a:ln>
            <a:solidFill>
              <a:srgbClr val="D883FF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直线连接符 67"/>
          <p:cNvCxnSpPr>
            <a:stCxn id="146" idx="2"/>
            <a:endCxn id="99" idx="0"/>
          </p:cNvCxnSpPr>
          <p:nvPr/>
        </p:nvCxnSpPr>
        <p:spPr>
          <a:xfrm rot="16200000" flipH="1">
            <a:off x="5250502" y="2918347"/>
            <a:ext cx="1003356" cy="1792938"/>
          </a:xfrm>
          <a:prstGeom prst="bentConnector3">
            <a:avLst>
              <a:gd name="adj1" fmla="val 50000"/>
            </a:avLst>
          </a:prstGeom>
          <a:ln>
            <a:solidFill>
              <a:srgbClr val="D883FF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圆角矩形 102"/>
          <p:cNvSpPr/>
          <p:nvPr/>
        </p:nvSpPr>
        <p:spPr>
          <a:xfrm>
            <a:off x="2411760" y="2592152"/>
            <a:ext cx="4870034" cy="774304"/>
          </a:xfrm>
          <a:prstGeom prst="roundRect">
            <a:avLst/>
          </a:prstGeom>
          <a:noFill/>
          <a:ln w="66675">
            <a:solidFill>
              <a:srgbClr val="008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7" name="双大括号 126"/>
          <p:cNvSpPr/>
          <p:nvPr/>
        </p:nvSpPr>
        <p:spPr>
          <a:xfrm>
            <a:off x="7426775" y="2689070"/>
            <a:ext cx="1486530" cy="504056"/>
          </a:xfrm>
          <a:prstGeom prst="bracePair">
            <a:avLst/>
          </a:prstGeom>
          <a:solidFill>
            <a:srgbClr val="008F0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i="1" dirty="0" smtClean="0">
                <a:solidFill>
                  <a:schemeClr val="bg1"/>
                </a:solidFill>
              </a:rPr>
              <a:t>YES</a:t>
            </a:r>
            <a:endParaRPr kumimoji="1" lang="zh-CN" alt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2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3" grpId="0" animBg="1"/>
      <p:bldP spid="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Ouroboros</a:t>
            </a:r>
            <a:r>
              <a:rPr lang="en-US" altLang="en-US" dirty="0" smtClean="0"/>
              <a:t>…</a:t>
            </a:r>
            <a:endParaRPr lang="en-US" altLang="en-US" dirty="0" smtClean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256924"/>
              </p:ext>
            </p:extLst>
          </p:nvPr>
        </p:nvGraphicFramePr>
        <p:xfrm>
          <a:off x="88900" y="1455738"/>
          <a:ext cx="3690938" cy="4348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542632"/>
              </p:ext>
            </p:extLst>
          </p:nvPr>
        </p:nvGraphicFramePr>
        <p:xfrm>
          <a:off x="5362575" y="1520825"/>
          <a:ext cx="3690938" cy="434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Left-Right Arrow 1"/>
          <p:cNvSpPr/>
          <p:nvPr/>
        </p:nvSpPr>
        <p:spPr>
          <a:xfrm>
            <a:off x="3937686" y="3439319"/>
            <a:ext cx="1270000" cy="381000"/>
          </a:xfrm>
          <a:prstGeom prst="leftRightArrow">
            <a:avLst/>
          </a:prstGeom>
          <a:solidFill>
            <a:srgbClr val="C0504D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内容占位符 21"/>
          <p:cNvGraphicFramePr>
            <a:graphicFrameLocks noGrp="1"/>
          </p:cNvGraphicFramePr>
          <p:nvPr>
            <p:ph idx="1"/>
            <p:extLst/>
          </p:nvPr>
        </p:nvGraphicFramePr>
        <p:xfrm>
          <a:off x="2784991" y="2798894"/>
          <a:ext cx="7103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3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A(</a:t>
                      </a:r>
                      <a:r>
                        <a:rPr lang="en-US" altLang="zh-CN" dirty="0" smtClean="0">
                          <a:solidFill>
                            <a:srgbClr val="D883FF"/>
                          </a:solidFill>
                        </a:rPr>
                        <a:t>q2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1" name="组 30"/>
          <p:cNvGrpSpPr/>
          <p:nvPr/>
        </p:nvGrpSpPr>
        <p:grpSpPr>
          <a:xfrm>
            <a:off x="1911881" y="4830702"/>
            <a:ext cx="5983721" cy="1550626"/>
            <a:chOff x="2430660" y="5013176"/>
            <a:chExt cx="5983721" cy="1550626"/>
          </a:xfrm>
        </p:grpSpPr>
        <p:sp>
          <p:nvSpPr>
            <p:cNvPr id="32" name="矩形 31"/>
            <p:cNvSpPr/>
            <p:nvPr/>
          </p:nvSpPr>
          <p:spPr>
            <a:xfrm>
              <a:off x="4328827" y="6059746"/>
              <a:ext cx="2187389" cy="504056"/>
            </a:xfrm>
            <a:prstGeom prst="rect">
              <a:avLst/>
            </a:prstGeom>
            <a:solidFill>
              <a:srgbClr val="FFD5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solidFill>
                    <a:schemeClr val="tx1"/>
                  </a:solidFill>
                </a:rPr>
                <a:t>Query Index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243066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327130" y="5013176"/>
              <a:ext cx="609601" cy="609600"/>
            </a:xfrm>
            <a:prstGeom prst="ellipse">
              <a:avLst/>
            </a:prstGeom>
            <a:solidFill>
              <a:srgbClr val="D883FF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422360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3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120070" y="5013176"/>
              <a:ext cx="609601" cy="609600"/>
            </a:xfrm>
            <a:prstGeom prst="ellipse">
              <a:avLst/>
            </a:prstGeom>
            <a:solidFill>
              <a:srgbClr val="D883FF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4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601654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5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6913008" y="5013176"/>
              <a:ext cx="609601" cy="609600"/>
            </a:xfrm>
            <a:prstGeom prst="ellipse">
              <a:avLst/>
            </a:prstGeom>
            <a:solidFill>
              <a:srgbClr val="D883FF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6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780478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7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直线连接符 39"/>
            <p:cNvCxnSpPr/>
            <p:nvPr/>
          </p:nvCxnSpPr>
          <p:spPr>
            <a:xfrm>
              <a:off x="2735461" y="5622776"/>
              <a:ext cx="2687061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线连接符 40"/>
            <p:cNvCxnSpPr/>
            <p:nvPr/>
          </p:nvCxnSpPr>
          <p:spPr>
            <a:xfrm flipH="1" flipV="1">
              <a:off x="3847457" y="5533502"/>
              <a:ext cx="1575065" cy="526244"/>
            </a:xfrm>
            <a:prstGeom prst="line">
              <a:avLst/>
            </a:prstGeom>
            <a:ln>
              <a:solidFill>
                <a:srgbClr val="D883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线连接符 41"/>
            <p:cNvCxnSpPr/>
            <p:nvPr/>
          </p:nvCxnSpPr>
          <p:spPr>
            <a:xfrm>
              <a:off x="4743927" y="5533502"/>
              <a:ext cx="678595" cy="526244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线连接符 42"/>
            <p:cNvCxnSpPr/>
            <p:nvPr/>
          </p:nvCxnSpPr>
          <p:spPr>
            <a:xfrm flipV="1">
              <a:off x="5422522" y="5622776"/>
              <a:ext cx="2349" cy="436970"/>
            </a:xfrm>
            <a:prstGeom prst="line">
              <a:avLst/>
            </a:prstGeom>
            <a:ln>
              <a:solidFill>
                <a:srgbClr val="D883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/>
            <p:cNvCxnSpPr/>
            <p:nvPr/>
          </p:nvCxnSpPr>
          <p:spPr>
            <a:xfrm flipV="1">
              <a:off x="5422522" y="5622776"/>
              <a:ext cx="898819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线连接符 44"/>
            <p:cNvCxnSpPr/>
            <p:nvPr/>
          </p:nvCxnSpPr>
          <p:spPr>
            <a:xfrm flipV="1">
              <a:off x="5422522" y="5622776"/>
              <a:ext cx="1795287" cy="436970"/>
            </a:xfrm>
            <a:prstGeom prst="line">
              <a:avLst/>
            </a:prstGeom>
            <a:ln>
              <a:solidFill>
                <a:srgbClr val="D883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线连接符 45"/>
            <p:cNvCxnSpPr/>
            <p:nvPr/>
          </p:nvCxnSpPr>
          <p:spPr>
            <a:xfrm flipH="1">
              <a:off x="5422522" y="5622776"/>
              <a:ext cx="2687059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标题 1"/>
          <p:cNvSpPr txBox="1">
            <a:spLocks/>
          </p:cNvSpPr>
          <p:nvPr/>
        </p:nvSpPr>
        <p:spPr bwMode="auto">
          <a:xfrm>
            <a:off x="501136" y="293458"/>
            <a:ext cx="8265843" cy="47124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sz="3600" b="1" i="1" dirty="0"/>
              <a:t>Sub case (cont</a:t>
            </a:r>
            <a:r>
              <a:rPr lang="en-US" altLang="zh-CN" sz="3600" b="1" i="1" dirty="0" smtClean="0"/>
              <a:t>.): ...</a:t>
            </a:r>
            <a:r>
              <a:rPr lang="zh-CN" altLang="en-US" sz="3600" b="1" i="1" dirty="0" smtClean="0"/>
              <a:t> </a:t>
            </a:r>
            <a:r>
              <a:rPr lang="en-US" altLang="zh-CN" sz="3600" b="1" i="1" dirty="0" smtClean="0"/>
              <a:t>a</a:t>
            </a:r>
            <a:r>
              <a:rPr lang="zh-CN" altLang="en-US" sz="3600" b="1" i="1" dirty="0" smtClean="0"/>
              <a:t> </a:t>
            </a:r>
            <a:r>
              <a:rPr lang="en-US" altLang="zh-CN" sz="3600" b="1" i="1" dirty="0" smtClean="0"/>
              <a:t>special</a:t>
            </a:r>
            <a:r>
              <a:rPr lang="zh-CN" altLang="en-US" sz="3600" b="1" i="1" dirty="0" smtClean="0"/>
              <a:t> </a:t>
            </a:r>
            <a:r>
              <a:rPr lang="en-US" altLang="zh-CN" sz="3600" b="1" i="1" dirty="0" smtClean="0"/>
              <a:t>case</a:t>
            </a:r>
          </a:p>
        </p:txBody>
      </p:sp>
      <p:sp>
        <p:nvSpPr>
          <p:cNvPr id="79" name="椭圆 78"/>
          <p:cNvSpPr/>
          <p:nvPr/>
        </p:nvSpPr>
        <p:spPr>
          <a:xfrm>
            <a:off x="318986" y="3264087"/>
            <a:ext cx="609601" cy="609600"/>
          </a:xfrm>
          <a:prstGeom prst="ellipse">
            <a:avLst/>
          </a:prstGeom>
          <a:solidFill>
            <a:srgbClr val="FF8A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tx1"/>
                </a:solidFill>
              </a:rPr>
              <a:t>q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97" name="曲线连接符 96"/>
          <p:cNvCxnSpPr/>
          <p:nvPr/>
        </p:nvCxnSpPr>
        <p:spPr>
          <a:xfrm rot="16200000" flipH="1">
            <a:off x="1152600" y="3471126"/>
            <a:ext cx="2335404" cy="2961978"/>
          </a:xfrm>
          <a:prstGeom prst="curvedConnector2">
            <a:avLst/>
          </a:prstGeom>
          <a:ln>
            <a:solidFill>
              <a:srgbClr val="FFD57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椭圆 55"/>
          <p:cNvSpPr/>
          <p:nvPr/>
        </p:nvSpPr>
        <p:spPr>
          <a:xfrm>
            <a:off x="2808350" y="3259008"/>
            <a:ext cx="609601" cy="609600"/>
          </a:xfrm>
          <a:prstGeom prst="ellipse">
            <a:avLst/>
          </a:prstGeom>
          <a:solidFill>
            <a:srgbClr val="D883FF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q</a:t>
            </a:r>
            <a:r>
              <a:rPr kumimoji="1" lang="en-US" altLang="zh-CN" dirty="0" smtClean="0">
                <a:solidFill>
                  <a:schemeClr val="tx1"/>
                </a:solidFill>
              </a:rPr>
              <a:t>2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云形标注 56"/>
          <p:cNvSpPr/>
          <p:nvPr/>
        </p:nvSpPr>
        <p:spPr>
          <a:xfrm>
            <a:off x="1043608" y="1053176"/>
            <a:ext cx="3181540" cy="1124902"/>
          </a:xfrm>
          <a:prstGeom prst="cloudCallout">
            <a:avLst>
              <a:gd name="adj1" fmla="val 49014"/>
              <a:gd name="adj2" fmla="val 14160"/>
            </a:avLst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Answer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set of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rgbClr val="FF8AD8"/>
                </a:solidFill>
              </a:rPr>
              <a:t>q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(against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dataset) = A(</a:t>
            </a:r>
            <a:r>
              <a:rPr lang="en-US" altLang="zh-CN" sz="2000" b="1" dirty="0" smtClean="0">
                <a:solidFill>
                  <a:srgbClr val="D883FF"/>
                </a:solidFill>
              </a:rPr>
              <a:t>q2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)</a:t>
            </a:r>
            <a:endParaRPr kumimoji="1"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58" name="云形标注 57"/>
          <p:cNvSpPr/>
          <p:nvPr/>
        </p:nvSpPr>
        <p:spPr>
          <a:xfrm>
            <a:off x="3862670" y="2861737"/>
            <a:ext cx="3909730" cy="1124902"/>
          </a:xfrm>
          <a:prstGeom prst="cloudCallout">
            <a:avLst>
              <a:gd name="adj1" fmla="val 49014"/>
              <a:gd name="adj2" fmla="val 14160"/>
            </a:avLst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FF8AD8"/>
                </a:solidFill>
              </a:rPr>
              <a:t>q</a:t>
            </a:r>
            <a:r>
              <a:rPr lang="zh-CN" altLang="en-US" sz="2000" b="1" dirty="0" smtClean="0">
                <a:solidFill>
                  <a:srgbClr val="FF8AD8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isomorphic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to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rgbClr val="D883FF"/>
                </a:solidFill>
              </a:rPr>
              <a:t>q2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(“same”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query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found)</a:t>
            </a:r>
            <a:endParaRPr kumimoji="1"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闪电形 1"/>
          <p:cNvSpPr/>
          <p:nvPr/>
        </p:nvSpPr>
        <p:spPr>
          <a:xfrm rot="11055609">
            <a:off x="2590483" y="2222547"/>
            <a:ext cx="492130" cy="432048"/>
          </a:xfrm>
          <a:prstGeom prst="lightningBolt">
            <a:avLst/>
          </a:prstGeom>
          <a:solidFill>
            <a:srgbClr val="FFF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88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标题 1"/>
          <p:cNvSpPr txBox="1">
            <a:spLocks/>
          </p:cNvSpPr>
          <p:nvPr/>
        </p:nvSpPr>
        <p:spPr bwMode="auto">
          <a:xfrm>
            <a:off x="6519232" y="1207401"/>
            <a:ext cx="2465789" cy="47124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l"/>
            <a:r>
              <a:rPr lang="en-US" altLang="zh-CN" sz="3600" b="1" dirty="0" smtClean="0">
                <a:solidFill>
                  <a:srgbClr val="0070C0"/>
                </a:solidFill>
              </a:rPr>
              <a:t>Method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3600" b="1" dirty="0">
                <a:solidFill>
                  <a:srgbClr val="0070C0"/>
                </a:solidFill>
              </a:rPr>
              <a:t>M</a:t>
            </a:r>
          </a:p>
        </p:txBody>
      </p:sp>
      <p:sp>
        <p:nvSpPr>
          <p:cNvPr id="139" name="标题 1"/>
          <p:cNvSpPr txBox="1">
            <a:spLocks/>
          </p:cNvSpPr>
          <p:nvPr/>
        </p:nvSpPr>
        <p:spPr bwMode="auto">
          <a:xfrm>
            <a:off x="501136" y="293458"/>
            <a:ext cx="8265843" cy="47124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sz="3600" b="1" i="1" dirty="0" smtClean="0"/>
              <a:t>Super case: </a:t>
            </a:r>
            <a:r>
              <a:rPr lang="en-US" altLang="zh-CN" sz="3600" b="1" i="1" dirty="0" smtClean="0">
                <a:solidFill>
                  <a:srgbClr val="FF8AD8"/>
                </a:solidFill>
              </a:rPr>
              <a:t>q</a:t>
            </a:r>
            <a:r>
              <a:rPr lang="en-US" altLang="zh-CN" sz="3600" b="1" i="1" dirty="0" smtClean="0"/>
              <a:t> is a </a:t>
            </a:r>
            <a:r>
              <a:rPr lang="en-US" altLang="zh-CN" sz="3600" b="1" i="1" dirty="0" err="1" smtClean="0"/>
              <a:t>supergraph</a:t>
            </a:r>
            <a:r>
              <a:rPr lang="en-US" altLang="zh-CN" sz="3600" b="1" i="1" dirty="0" smtClean="0"/>
              <a:t> of a previous query</a:t>
            </a:r>
          </a:p>
        </p:txBody>
      </p:sp>
      <p:sp>
        <p:nvSpPr>
          <p:cNvPr id="154" name="矩形 153"/>
          <p:cNvSpPr/>
          <p:nvPr/>
        </p:nvSpPr>
        <p:spPr>
          <a:xfrm>
            <a:off x="3784217" y="1215151"/>
            <a:ext cx="2187389" cy="486099"/>
          </a:xfrm>
          <a:prstGeom prst="rect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Dataset Index</a:t>
            </a:r>
            <a:endParaRPr kumimoji="1" lang="zh-CN" altLang="en-US" dirty="0"/>
          </a:p>
        </p:txBody>
      </p:sp>
      <p:grpSp>
        <p:nvGrpSpPr>
          <p:cNvPr id="168" name="Group 4"/>
          <p:cNvGrpSpPr/>
          <p:nvPr/>
        </p:nvGrpSpPr>
        <p:grpSpPr>
          <a:xfrm>
            <a:off x="3526428" y="1693095"/>
            <a:ext cx="1526304" cy="640806"/>
            <a:chOff x="4513315" y="3574581"/>
            <a:chExt cx="1526304" cy="664477"/>
          </a:xfrm>
        </p:grpSpPr>
        <p:sp>
          <p:nvSpPr>
            <p:cNvPr id="169" name="标题 1"/>
            <p:cNvSpPr txBox="1">
              <a:spLocks/>
            </p:cNvSpPr>
            <p:nvPr/>
          </p:nvSpPr>
          <p:spPr bwMode="auto">
            <a:xfrm>
              <a:off x="4513315" y="3625062"/>
              <a:ext cx="1210814" cy="471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宋体" charset="0"/>
                </a:defRPr>
              </a:lvl1pPr>
              <a:lvl2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4572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9144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13716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18288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r>
                <a:rPr lang="en-US" altLang="zh-CN" sz="2400" b="1" dirty="0" smtClean="0">
                  <a:solidFill>
                    <a:srgbClr val="9452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filtering</a:t>
              </a:r>
            </a:p>
          </p:txBody>
        </p:sp>
        <p:sp>
          <p:nvSpPr>
            <p:cNvPr id="170" name="Down Arrow 1"/>
            <p:cNvSpPr/>
            <p:nvPr/>
          </p:nvSpPr>
          <p:spPr>
            <a:xfrm>
              <a:off x="5724128" y="3574581"/>
              <a:ext cx="315491" cy="664477"/>
            </a:xfrm>
            <a:prstGeom prst="downArrow">
              <a:avLst/>
            </a:prstGeom>
            <a:solidFill>
              <a:srgbClr val="945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椭圆 15"/>
          <p:cNvSpPr/>
          <p:nvPr/>
        </p:nvSpPr>
        <p:spPr>
          <a:xfrm>
            <a:off x="318986" y="3264087"/>
            <a:ext cx="609601" cy="609600"/>
          </a:xfrm>
          <a:prstGeom prst="ellipse">
            <a:avLst/>
          </a:prstGeom>
          <a:solidFill>
            <a:srgbClr val="FF8A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tx1"/>
                </a:solidFill>
              </a:rPr>
              <a:t>q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39" name="组 38"/>
          <p:cNvGrpSpPr/>
          <p:nvPr/>
        </p:nvGrpSpPr>
        <p:grpSpPr>
          <a:xfrm>
            <a:off x="1903124" y="4821219"/>
            <a:ext cx="5983721" cy="1550626"/>
            <a:chOff x="2430660" y="5013176"/>
            <a:chExt cx="5983721" cy="1550626"/>
          </a:xfrm>
        </p:grpSpPr>
        <p:sp>
          <p:nvSpPr>
            <p:cNvPr id="18" name="矩形 17"/>
            <p:cNvSpPr/>
            <p:nvPr/>
          </p:nvSpPr>
          <p:spPr>
            <a:xfrm>
              <a:off x="4328827" y="6059746"/>
              <a:ext cx="2187389" cy="504056"/>
            </a:xfrm>
            <a:prstGeom prst="rect">
              <a:avLst/>
            </a:prstGeom>
            <a:solidFill>
              <a:srgbClr val="FFD5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solidFill>
                    <a:schemeClr val="tx1"/>
                  </a:solidFill>
                </a:rPr>
                <a:t>Query Index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243066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32713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22360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3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512007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4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601654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5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6913008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6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780478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7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直线连接符 27"/>
            <p:cNvCxnSpPr>
              <a:stCxn id="20" idx="4"/>
              <a:endCxn id="18" idx="0"/>
            </p:cNvCxnSpPr>
            <p:nvPr/>
          </p:nvCxnSpPr>
          <p:spPr>
            <a:xfrm>
              <a:off x="2735461" y="5622776"/>
              <a:ext cx="2687061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线连接符 29"/>
            <p:cNvCxnSpPr>
              <a:stCxn id="18" idx="0"/>
              <a:endCxn id="21" idx="5"/>
            </p:cNvCxnSpPr>
            <p:nvPr/>
          </p:nvCxnSpPr>
          <p:spPr>
            <a:xfrm flipH="1" flipV="1">
              <a:off x="3847457" y="5533502"/>
              <a:ext cx="1575065" cy="526244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连接符 30"/>
            <p:cNvCxnSpPr>
              <a:stCxn id="22" idx="5"/>
              <a:endCxn id="18" idx="0"/>
            </p:cNvCxnSpPr>
            <p:nvPr/>
          </p:nvCxnSpPr>
          <p:spPr>
            <a:xfrm>
              <a:off x="4743927" y="5533502"/>
              <a:ext cx="678595" cy="526244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31"/>
            <p:cNvCxnSpPr>
              <a:stCxn id="18" idx="0"/>
              <a:endCxn id="23" idx="4"/>
            </p:cNvCxnSpPr>
            <p:nvPr/>
          </p:nvCxnSpPr>
          <p:spPr>
            <a:xfrm flipV="1">
              <a:off x="5422522" y="5622776"/>
              <a:ext cx="2349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32"/>
            <p:cNvCxnSpPr>
              <a:stCxn id="18" idx="0"/>
              <a:endCxn id="24" idx="4"/>
            </p:cNvCxnSpPr>
            <p:nvPr/>
          </p:nvCxnSpPr>
          <p:spPr>
            <a:xfrm flipV="1">
              <a:off x="5422522" y="5622776"/>
              <a:ext cx="898819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33"/>
            <p:cNvCxnSpPr>
              <a:stCxn id="18" idx="0"/>
              <a:endCxn id="25" idx="4"/>
            </p:cNvCxnSpPr>
            <p:nvPr/>
          </p:nvCxnSpPr>
          <p:spPr>
            <a:xfrm flipV="1">
              <a:off x="5422522" y="5622776"/>
              <a:ext cx="1795287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线连接符 34"/>
            <p:cNvCxnSpPr>
              <a:stCxn id="26" idx="4"/>
              <a:endCxn id="18" idx="0"/>
            </p:cNvCxnSpPr>
            <p:nvPr/>
          </p:nvCxnSpPr>
          <p:spPr>
            <a:xfrm flipH="1">
              <a:off x="5422522" y="5622776"/>
              <a:ext cx="2687059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 55"/>
          <p:cNvGrpSpPr/>
          <p:nvPr/>
        </p:nvGrpSpPr>
        <p:grpSpPr>
          <a:xfrm>
            <a:off x="1903124" y="4817654"/>
            <a:ext cx="5983721" cy="1550626"/>
            <a:chOff x="2430660" y="5013176"/>
            <a:chExt cx="5983721" cy="1550626"/>
          </a:xfrm>
        </p:grpSpPr>
        <p:sp>
          <p:nvSpPr>
            <p:cNvPr id="57" name="矩形 56"/>
            <p:cNvSpPr/>
            <p:nvPr/>
          </p:nvSpPr>
          <p:spPr>
            <a:xfrm>
              <a:off x="4328827" y="6059746"/>
              <a:ext cx="2187389" cy="504056"/>
            </a:xfrm>
            <a:prstGeom prst="rect">
              <a:avLst/>
            </a:prstGeom>
            <a:solidFill>
              <a:srgbClr val="FFD5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solidFill>
                    <a:schemeClr val="tx1"/>
                  </a:solidFill>
                </a:rPr>
                <a:t>Query Index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243066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32713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22360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3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512007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4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601654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5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6913008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6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7804780" y="5013176"/>
              <a:ext cx="609601" cy="609600"/>
            </a:xfrm>
            <a:prstGeom prst="ellipse">
              <a:avLst/>
            </a:prstGeom>
            <a:solidFill>
              <a:srgbClr val="D883FF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7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5" name="直线连接符 64"/>
            <p:cNvCxnSpPr/>
            <p:nvPr/>
          </p:nvCxnSpPr>
          <p:spPr>
            <a:xfrm>
              <a:off x="2735461" y="5622776"/>
              <a:ext cx="2687061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线连接符 65"/>
            <p:cNvCxnSpPr/>
            <p:nvPr/>
          </p:nvCxnSpPr>
          <p:spPr>
            <a:xfrm flipH="1" flipV="1">
              <a:off x="3847457" y="5533502"/>
              <a:ext cx="1575065" cy="526244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线连接符 66"/>
            <p:cNvCxnSpPr/>
            <p:nvPr/>
          </p:nvCxnSpPr>
          <p:spPr>
            <a:xfrm>
              <a:off x="4743927" y="5533502"/>
              <a:ext cx="678595" cy="526244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线连接符 67"/>
            <p:cNvCxnSpPr/>
            <p:nvPr/>
          </p:nvCxnSpPr>
          <p:spPr>
            <a:xfrm flipV="1">
              <a:off x="5422522" y="5622776"/>
              <a:ext cx="2349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线连接符 68"/>
            <p:cNvCxnSpPr/>
            <p:nvPr/>
          </p:nvCxnSpPr>
          <p:spPr>
            <a:xfrm flipV="1">
              <a:off x="5422522" y="5622776"/>
              <a:ext cx="898819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线连接符 69"/>
            <p:cNvCxnSpPr/>
            <p:nvPr/>
          </p:nvCxnSpPr>
          <p:spPr>
            <a:xfrm flipV="1">
              <a:off x="5422522" y="5622776"/>
              <a:ext cx="1795287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线连接符 70"/>
            <p:cNvCxnSpPr/>
            <p:nvPr/>
          </p:nvCxnSpPr>
          <p:spPr>
            <a:xfrm flipH="1">
              <a:off x="5422522" y="5622776"/>
              <a:ext cx="2687059" cy="436970"/>
            </a:xfrm>
            <a:prstGeom prst="line">
              <a:avLst/>
            </a:prstGeom>
            <a:ln>
              <a:solidFill>
                <a:srgbClr val="D883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曲线连接符 40"/>
          <p:cNvCxnSpPr>
            <a:stCxn id="16" idx="7"/>
            <a:endCxn id="154" idx="1"/>
          </p:cNvCxnSpPr>
          <p:nvPr/>
        </p:nvCxnSpPr>
        <p:spPr>
          <a:xfrm rot="5400000" flipH="1" flipV="1">
            <a:off x="1364185" y="933329"/>
            <a:ext cx="1895160" cy="2944904"/>
          </a:xfrm>
          <a:prstGeom prst="curvedConnector2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曲线连接符 76"/>
          <p:cNvCxnSpPr>
            <a:stCxn id="16" idx="5"/>
            <a:endCxn id="18" idx="1"/>
          </p:cNvCxnSpPr>
          <p:nvPr/>
        </p:nvCxnSpPr>
        <p:spPr>
          <a:xfrm rot="16200000" flipH="1">
            <a:off x="1152600" y="3471126"/>
            <a:ext cx="2335404" cy="2961978"/>
          </a:xfrm>
          <a:prstGeom prst="curvedConnector2">
            <a:avLst/>
          </a:prstGeom>
          <a:ln>
            <a:solidFill>
              <a:srgbClr val="FFD57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标题 1"/>
          <p:cNvSpPr txBox="1">
            <a:spLocks/>
          </p:cNvSpPr>
          <p:nvPr/>
        </p:nvSpPr>
        <p:spPr bwMode="auto">
          <a:xfrm>
            <a:off x="7277244" y="2350111"/>
            <a:ext cx="841859" cy="47124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l"/>
            <a:r>
              <a:rPr lang="en-US" altLang="zh-CN" sz="3600" b="1" smtClean="0">
                <a:solidFill>
                  <a:srgbClr val="945200"/>
                </a:solidFill>
              </a:rPr>
              <a:t>CS</a:t>
            </a:r>
            <a:endParaRPr lang="en-US" altLang="zh-CN" sz="3600" b="1" dirty="0">
              <a:solidFill>
                <a:srgbClr val="945200"/>
              </a:solidFill>
            </a:endParaRPr>
          </a:p>
        </p:txBody>
      </p:sp>
      <p:grpSp>
        <p:nvGrpSpPr>
          <p:cNvPr id="100" name="组 99"/>
          <p:cNvGrpSpPr/>
          <p:nvPr/>
        </p:nvGrpSpPr>
        <p:grpSpPr>
          <a:xfrm>
            <a:off x="3778208" y="4874198"/>
            <a:ext cx="2187389" cy="1507130"/>
            <a:chOff x="3356759" y="2886486"/>
            <a:chExt cx="2187389" cy="1507130"/>
          </a:xfrm>
        </p:grpSpPr>
        <p:sp>
          <p:nvSpPr>
            <p:cNvPr id="101" name="椭圆 100"/>
            <p:cNvSpPr/>
            <p:nvPr/>
          </p:nvSpPr>
          <p:spPr>
            <a:xfrm>
              <a:off x="4157409" y="2886486"/>
              <a:ext cx="609601" cy="609600"/>
            </a:xfrm>
            <a:prstGeom prst="ellipse">
              <a:avLst/>
            </a:prstGeom>
            <a:solidFill>
              <a:srgbClr val="D883FF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q</a:t>
              </a:r>
              <a:r>
                <a:rPr lang="en-US" altLang="zh-CN" dirty="0">
                  <a:solidFill>
                    <a:schemeClr val="tx1"/>
                  </a:solidFill>
                </a:rPr>
                <a:t>7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2" name="直线连接符 101"/>
            <p:cNvCxnSpPr/>
            <p:nvPr/>
          </p:nvCxnSpPr>
          <p:spPr>
            <a:xfrm flipV="1">
              <a:off x="4462210" y="3496086"/>
              <a:ext cx="2349" cy="436970"/>
            </a:xfrm>
            <a:prstGeom prst="line">
              <a:avLst/>
            </a:prstGeom>
            <a:ln>
              <a:solidFill>
                <a:srgbClr val="D883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矩形 102"/>
            <p:cNvSpPr/>
            <p:nvPr/>
          </p:nvSpPr>
          <p:spPr>
            <a:xfrm>
              <a:off x="3356759" y="3889560"/>
              <a:ext cx="2187389" cy="504056"/>
            </a:xfrm>
            <a:prstGeom prst="rect">
              <a:avLst/>
            </a:prstGeom>
            <a:solidFill>
              <a:srgbClr val="FFD5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solidFill>
                    <a:schemeClr val="tx1"/>
                  </a:solidFill>
                </a:rPr>
                <a:t>Query Index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04" name="内容占位符 21"/>
          <p:cNvGraphicFramePr>
            <a:graphicFrameLocks/>
          </p:cNvGraphicFramePr>
          <p:nvPr>
            <p:extLst/>
          </p:nvPr>
        </p:nvGraphicFramePr>
        <p:xfrm>
          <a:off x="2205576" y="5002376"/>
          <a:ext cx="19561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1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{g1,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g2,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g3,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g4,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g7}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5" name="表格 104"/>
          <p:cNvGraphicFramePr>
            <a:graphicFrameLocks noGrp="1"/>
          </p:cNvGraphicFramePr>
          <p:nvPr>
            <p:extLst/>
          </p:nvPr>
        </p:nvGraphicFramePr>
        <p:xfrm>
          <a:off x="2207925" y="5392018"/>
          <a:ext cx="195277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77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(answer set)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6" name="直线连接符 105"/>
          <p:cNvCxnSpPr>
            <a:stCxn id="104" idx="3"/>
          </p:cNvCxnSpPr>
          <p:nvPr/>
        </p:nvCxnSpPr>
        <p:spPr>
          <a:xfrm flipV="1">
            <a:off x="4161706" y="5187795"/>
            <a:ext cx="417152" cy="1"/>
          </a:xfrm>
          <a:prstGeom prst="line">
            <a:avLst/>
          </a:prstGeom>
          <a:ln>
            <a:solidFill>
              <a:srgbClr val="D883FF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直线连接符 84"/>
          <p:cNvCxnSpPr>
            <a:stCxn id="109" idx="2"/>
            <a:endCxn id="104" idx="1"/>
          </p:cNvCxnSpPr>
          <p:nvPr/>
        </p:nvCxnSpPr>
        <p:spPr>
          <a:xfrm rot="10800000" flipV="1">
            <a:off x="2205577" y="4378406"/>
            <a:ext cx="598675" cy="809389"/>
          </a:xfrm>
          <a:prstGeom prst="bentConnector3">
            <a:avLst>
              <a:gd name="adj1" fmla="val 138184"/>
            </a:avLst>
          </a:prstGeom>
          <a:ln>
            <a:solidFill>
              <a:srgbClr val="D883FF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组 7"/>
          <p:cNvGrpSpPr/>
          <p:nvPr/>
        </p:nvGrpSpPr>
        <p:grpSpPr>
          <a:xfrm>
            <a:off x="2804251" y="4044840"/>
            <a:ext cx="4188475" cy="638367"/>
            <a:chOff x="4161706" y="4149302"/>
            <a:chExt cx="4188475" cy="638367"/>
          </a:xfrm>
        </p:grpSpPr>
        <p:sp>
          <p:nvSpPr>
            <p:cNvPr id="109" name="椭圆 108"/>
            <p:cNvSpPr/>
            <p:nvPr/>
          </p:nvSpPr>
          <p:spPr>
            <a:xfrm>
              <a:off x="4161706" y="4178069"/>
              <a:ext cx="609601" cy="609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g1</a:t>
              </a:r>
              <a:endParaRPr kumimoji="1" lang="zh-CN" altLang="en-US" dirty="0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5058176" y="4178069"/>
              <a:ext cx="609601" cy="609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g2</a:t>
              </a:r>
              <a:endParaRPr kumimoji="1" lang="zh-CN" altLang="en-US" dirty="0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5951143" y="4166640"/>
              <a:ext cx="609601" cy="609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g3</a:t>
              </a:r>
              <a:endParaRPr kumimoji="1" lang="zh-CN" altLang="en-US" dirty="0"/>
            </a:p>
          </p:txBody>
        </p:sp>
        <p:sp>
          <p:nvSpPr>
            <p:cNvPr id="112" name="椭圆 111"/>
            <p:cNvSpPr/>
            <p:nvPr/>
          </p:nvSpPr>
          <p:spPr>
            <a:xfrm>
              <a:off x="6847613" y="4166640"/>
              <a:ext cx="609601" cy="609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mtClean="0"/>
                <a:t>g4</a:t>
              </a:r>
              <a:endParaRPr kumimoji="1" lang="zh-CN" altLang="en-US" dirty="0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7740580" y="4149302"/>
              <a:ext cx="609601" cy="609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g7</a:t>
              </a:r>
              <a:endParaRPr kumimoji="1" lang="zh-CN" altLang="en-US" dirty="0"/>
            </a:p>
          </p:txBody>
        </p:sp>
      </p:grpSp>
      <p:grpSp>
        <p:nvGrpSpPr>
          <p:cNvPr id="114" name="组 113"/>
          <p:cNvGrpSpPr/>
          <p:nvPr/>
        </p:nvGrpSpPr>
        <p:grpSpPr>
          <a:xfrm>
            <a:off x="2774161" y="3194057"/>
            <a:ext cx="4195481" cy="609600"/>
            <a:chOff x="2392743" y="2675384"/>
            <a:chExt cx="4195481" cy="609600"/>
          </a:xfrm>
        </p:grpSpPr>
        <p:sp>
          <p:nvSpPr>
            <p:cNvPr id="115" name="椭圆 114"/>
            <p:cNvSpPr/>
            <p:nvPr/>
          </p:nvSpPr>
          <p:spPr>
            <a:xfrm>
              <a:off x="2392743" y="267538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g1</a:t>
              </a:r>
              <a:endParaRPr kumimoji="1" lang="zh-CN" altLang="en-US" dirty="0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3289213" y="267538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g2</a:t>
              </a:r>
              <a:endParaRPr kumimoji="1" lang="zh-CN" altLang="en-US" dirty="0"/>
            </a:p>
          </p:txBody>
        </p:sp>
        <p:sp>
          <p:nvSpPr>
            <p:cNvPr id="117" name="椭圆 116"/>
            <p:cNvSpPr/>
            <p:nvPr/>
          </p:nvSpPr>
          <p:spPr>
            <a:xfrm>
              <a:off x="4185683" y="267538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g3</a:t>
              </a:r>
              <a:endParaRPr kumimoji="1" lang="zh-CN" altLang="en-US" dirty="0"/>
            </a:p>
          </p:txBody>
        </p:sp>
        <p:sp>
          <p:nvSpPr>
            <p:cNvPr id="118" name="椭圆 117"/>
            <p:cNvSpPr/>
            <p:nvPr/>
          </p:nvSpPr>
          <p:spPr>
            <a:xfrm>
              <a:off x="5082153" y="267538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g4</a:t>
              </a:r>
              <a:endParaRPr kumimoji="1" lang="zh-CN" altLang="en-US" dirty="0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5978623" y="2675384"/>
              <a:ext cx="609601" cy="609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g5</a:t>
              </a:r>
              <a:endParaRPr kumimoji="1" lang="zh-CN" altLang="en-US" dirty="0"/>
            </a:p>
          </p:txBody>
        </p:sp>
      </p:grpSp>
      <p:grpSp>
        <p:nvGrpSpPr>
          <p:cNvPr id="120" name="组 119"/>
          <p:cNvGrpSpPr/>
          <p:nvPr/>
        </p:nvGrpSpPr>
        <p:grpSpPr>
          <a:xfrm>
            <a:off x="2804251" y="2337060"/>
            <a:ext cx="4195481" cy="587884"/>
            <a:chOff x="1488141" y="6073334"/>
            <a:chExt cx="4195481" cy="609600"/>
          </a:xfrm>
        </p:grpSpPr>
        <p:sp>
          <p:nvSpPr>
            <p:cNvPr id="121" name="椭圆 120"/>
            <p:cNvSpPr/>
            <p:nvPr/>
          </p:nvSpPr>
          <p:spPr>
            <a:xfrm>
              <a:off x="1488141" y="607333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g1</a:t>
              </a:r>
              <a:endParaRPr kumimoji="1" lang="zh-CN" altLang="en-US" dirty="0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2384611" y="607333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g2</a:t>
              </a:r>
              <a:endParaRPr kumimoji="1" lang="zh-CN" altLang="en-US" dirty="0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3281081" y="607333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g3</a:t>
              </a:r>
              <a:endParaRPr kumimoji="1" lang="zh-CN" altLang="en-US" dirty="0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4177551" y="607333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g4</a:t>
              </a:r>
              <a:endParaRPr kumimoji="1" lang="zh-CN" altLang="en-US" dirty="0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5074021" y="607333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g5</a:t>
              </a:r>
              <a:endParaRPr kumimoji="1" lang="zh-CN" altLang="en-US" dirty="0"/>
            </a:p>
          </p:txBody>
        </p:sp>
      </p:grpSp>
      <p:grpSp>
        <p:nvGrpSpPr>
          <p:cNvPr id="126" name="组 125"/>
          <p:cNvGrpSpPr/>
          <p:nvPr/>
        </p:nvGrpSpPr>
        <p:grpSpPr>
          <a:xfrm>
            <a:off x="2807753" y="4046957"/>
            <a:ext cx="4188475" cy="638367"/>
            <a:chOff x="4161706" y="4149302"/>
            <a:chExt cx="4188475" cy="638367"/>
          </a:xfrm>
        </p:grpSpPr>
        <p:sp>
          <p:nvSpPr>
            <p:cNvPr id="127" name="椭圆 126"/>
            <p:cNvSpPr/>
            <p:nvPr/>
          </p:nvSpPr>
          <p:spPr>
            <a:xfrm>
              <a:off x="4161706" y="4178069"/>
              <a:ext cx="609601" cy="609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g1</a:t>
              </a:r>
              <a:endParaRPr kumimoji="1" lang="zh-CN" altLang="en-US" dirty="0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5058176" y="4178069"/>
              <a:ext cx="609601" cy="609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g2</a:t>
              </a:r>
              <a:endParaRPr kumimoji="1" lang="zh-CN" altLang="en-US" dirty="0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5951143" y="4166640"/>
              <a:ext cx="609601" cy="609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g3</a:t>
              </a:r>
              <a:endParaRPr kumimoji="1" lang="zh-CN" altLang="en-US" dirty="0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6847613" y="4166640"/>
              <a:ext cx="609601" cy="609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mtClean="0"/>
                <a:t>g4</a:t>
              </a:r>
              <a:endParaRPr kumimoji="1" lang="zh-CN" altLang="en-US" dirty="0"/>
            </a:p>
          </p:txBody>
        </p:sp>
        <p:sp>
          <p:nvSpPr>
            <p:cNvPr id="131" name="椭圆 130"/>
            <p:cNvSpPr/>
            <p:nvPr/>
          </p:nvSpPr>
          <p:spPr>
            <a:xfrm>
              <a:off x="7740580" y="4149302"/>
              <a:ext cx="609601" cy="609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g7</a:t>
              </a:r>
              <a:endParaRPr kumimoji="1" lang="zh-CN" altLang="en-US" dirty="0"/>
            </a:p>
          </p:txBody>
        </p:sp>
      </p:grpSp>
      <p:sp>
        <p:nvSpPr>
          <p:cNvPr id="132" name="圆角矩形 131"/>
          <p:cNvSpPr/>
          <p:nvPr/>
        </p:nvSpPr>
        <p:spPr>
          <a:xfrm>
            <a:off x="6156176" y="3112153"/>
            <a:ext cx="972407" cy="774304"/>
          </a:xfrm>
          <a:prstGeom prst="roundRect">
            <a:avLst/>
          </a:prstGeom>
          <a:noFill/>
          <a:ln w="666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3" name="双大括号 132"/>
          <p:cNvSpPr/>
          <p:nvPr/>
        </p:nvSpPr>
        <p:spPr>
          <a:xfrm>
            <a:off x="7332448" y="3247277"/>
            <a:ext cx="1486530" cy="504056"/>
          </a:xfrm>
          <a:prstGeom prst="bracePair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800" b="1" i="1" smtClean="0"/>
              <a:t>NO</a:t>
            </a:r>
            <a:endParaRPr kumimoji="1" lang="zh-CN" altLang="en-US" sz="2800" b="1" i="1" dirty="0"/>
          </a:p>
        </p:txBody>
      </p:sp>
      <p:sp>
        <p:nvSpPr>
          <p:cNvPr id="134" name="云形标注 133"/>
          <p:cNvSpPr/>
          <p:nvPr/>
        </p:nvSpPr>
        <p:spPr>
          <a:xfrm>
            <a:off x="5920579" y="4752370"/>
            <a:ext cx="2846399" cy="1124902"/>
          </a:xfrm>
          <a:prstGeom prst="cloudCallout">
            <a:avLst>
              <a:gd name="adj1" fmla="val 49014"/>
              <a:gd name="adj2" fmla="val 14160"/>
            </a:avLst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W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hy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remove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g5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from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CS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?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endParaRPr kumimoji="1"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8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54" grpId="0" animBg="1"/>
      <p:bldP spid="99" grpId="0"/>
      <p:bldP spid="132" grpId="0" animBg="1"/>
      <p:bldP spid="133" grpId="0" animBg="1"/>
      <p:bldP spid="1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3512580" y="4319702"/>
          <a:ext cx="14815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51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Answer sets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6" name="内容占位符 21"/>
          <p:cNvGraphicFramePr>
            <a:graphicFrameLocks/>
          </p:cNvGraphicFramePr>
          <p:nvPr>
            <p:extLst/>
          </p:nvPr>
        </p:nvGraphicFramePr>
        <p:xfrm>
          <a:off x="5075352" y="3308988"/>
          <a:ext cx="3266114" cy="62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114"/>
              </a:tblGrid>
              <a:tr h="6240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</a:rPr>
                        <a:t>A(</a:t>
                      </a:r>
                      <a:r>
                        <a:rPr lang="en-US" altLang="zh-CN" sz="2800" dirty="0" smtClean="0">
                          <a:solidFill>
                            <a:srgbClr val="D883FF"/>
                          </a:solidFill>
                        </a:rPr>
                        <a:t>q5</a:t>
                      </a:r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</a:rPr>
                        <a:t>) </a:t>
                      </a:r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</a:t>
                      </a:r>
                      <a:r>
                        <a:rPr lang="zh-CN" altLang="en-US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</a:rPr>
                        <a:t>A(</a:t>
                      </a:r>
                      <a:r>
                        <a:rPr lang="en-US" altLang="zh-CN" sz="2800" dirty="0" smtClean="0">
                          <a:solidFill>
                            <a:srgbClr val="D883FF"/>
                          </a:solidFill>
                        </a:rPr>
                        <a:t>q7</a:t>
                      </a:r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zh-CN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1" name="组 30"/>
          <p:cNvGrpSpPr/>
          <p:nvPr/>
        </p:nvGrpSpPr>
        <p:grpSpPr>
          <a:xfrm>
            <a:off x="1909115" y="4826771"/>
            <a:ext cx="5983721" cy="1550626"/>
            <a:chOff x="2430660" y="5013176"/>
            <a:chExt cx="5983721" cy="1550626"/>
          </a:xfrm>
        </p:grpSpPr>
        <p:sp>
          <p:nvSpPr>
            <p:cNvPr id="32" name="矩形 31"/>
            <p:cNvSpPr/>
            <p:nvPr/>
          </p:nvSpPr>
          <p:spPr>
            <a:xfrm>
              <a:off x="4328827" y="6059746"/>
              <a:ext cx="2187389" cy="504056"/>
            </a:xfrm>
            <a:prstGeom prst="rect">
              <a:avLst/>
            </a:prstGeom>
            <a:solidFill>
              <a:srgbClr val="FFD5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solidFill>
                    <a:schemeClr val="tx1"/>
                  </a:solidFill>
                </a:rPr>
                <a:t>Query Index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243066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32713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422360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3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12007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4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6016540" y="5013176"/>
              <a:ext cx="609601" cy="609600"/>
            </a:xfrm>
            <a:prstGeom prst="ellipse">
              <a:avLst/>
            </a:prstGeom>
            <a:solidFill>
              <a:srgbClr val="D883FF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5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6913008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6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7804780" y="5013176"/>
              <a:ext cx="609601" cy="609600"/>
            </a:xfrm>
            <a:prstGeom prst="ellipse">
              <a:avLst/>
            </a:prstGeom>
            <a:solidFill>
              <a:srgbClr val="D883FF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7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直线连接符 39"/>
            <p:cNvCxnSpPr/>
            <p:nvPr/>
          </p:nvCxnSpPr>
          <p:spPr>
            <a:xfrm>
              <a:off x="2735461" y="5622776"/>
              <a:ext cx="2687061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线连接符 40"/>
            <p:cNvCxnSpPr/>
            <p:nvPr/>
          </p:nvCxnSpPr>
          <p:spPr>
            <a:xfrm flipH="1" flipV="1">
              <a:off x="3847457" y="5533502"/>
              <a:ext cx="1575065" cy="526244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线连接符 41"/>
            <p:cNvCxnSpPr/>
            <p:nvPr/>
          </p:nvCxnSpPr>
          <p:spPr>
            <a:xfrm>
              <a:off x="4743927" y="5533502"/>
              <a:ext cx="678595" cy="526244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线连接符 42"/>
            <p:cNvCxnSpPr/>
            <p:nvPr/>
          </p:nvCxnSpPr>
          <p:spPr>
            <a:xfrm flipV="1">
              <a:off x="5422522" y="5622776"/>
              <a:ext cx="2349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/>
            <p:cNvCxnSpPr/>
            <p:nvPr/>
          </p:nvCxnSpPr>
          <p:spPr>
            <a:xfrm flipV="1">
              <a:off x="5422522" y="5622776"/>
              <a:ext cx="898819" cy="436970"/>
            </a:xfrm>
            <a:prstGeom prst="line">
              <a:avLst/>
            </a:prstGeom>
            <a:ln>
              <a:solidFill>
                <a:srgbClr val="D883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线连接符 44"/>
            <p:cNvCxnSpPr/>
            <p:nvPr/>
          </p:nvCxnSpPr>
          <p:spPr>
            <a:xfrm flipV="1">
              <a:off x="5422522" y="5622776"/>
              <a:ext cx="1795287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线连接符 45"/>
            <p:cNvCxnSpPr/>
            <p:nvPr/>
          </p:nvCxnSpPr>
          <p:spPr>
            <a:xfrm flipH="1">
              <a:off x="5422522" y="5622776"/>
              <a:ext cx="2687059" cy="436970"/>
            </a:xfrm>
            <a:prstGeom prst="line">
              <a:avLst/>
            </a:prstGeom>
            <a:ln>
              <a:solidFill>
                <a:srgbClr val="D883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标题 1"/>
          <p:cNvSpPr txBox="1">
            <a:spLocks/>
          </p:cNvSpPr>
          <p:nvPr/>
        </p:nvSpPr>
        <p:spPr bwMode="auto">
          <a:xfrm>
            <a:off x="501136" y="293458"/>
            <a:ext cx="8265843" cy="47124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sz="3600" b="1" i="1" dirty="0"/>
              <a:t>Super </a:t>
            </a:r>
            <a:r>
              <a:rPr lang="en-US" altLang="zh-CN" sz="3600" b="1" i="1" dirty="0" smtClean="0"/>
              <a:t>case </a:t>
            </a:r>
            <a:r>
              <a:rPr lang="en-US" altLang="zh-CN" sz="3600" b="1" i="1" smtClean="0"/>
              <a:t>(cont.): </a:t>
            </a:r>
            <a:r>
              <a:rPr lang="en-US" altLang="zh-CN" sz="3600" b="1" i="1" dirty="0">
                <a:solidFill>
                  <a:srgbClr val="FF8AD8"/>
                </a:solidFill>
              </a:rPr>
              <a:t>q</a:t>
            </a:r>
            <a:r>
              <a:rPr lang="en-US" altLang="zh-CN" sz="3600" b="1" i="1" dirty="0"/>
              <a:t> is a </a:t>
            </a:r>
            <a:r>
              <a:rPr lang="en-US" altLang="zh-CN" sz="3600" b="1" i="1" dirty="0" err="1"/>
              <a:t>supergraph</a:t>
            </a:r>
            <a:r>
              <a:rPr lang="en-US" altLang="zh-CN" sz="3600" b="1" i="1" dirty="0"/>
              <a:t> of </a:t>
            </a:r>
            <a:r>
              <a:rPr lang="en-US" altLang="zh-CN" sz="3600" b="1" i="1" dirty="0" smtClean="0"/>
              <a:t>multiple </a:t>
            </a:r>
            <a:r>
              <a:rPr lang="en-US" altLang="zh-CN" sz="3600" b="1" i="1" dirty="0"/>
              <a:t>previous </a:t>
            </a:r>
            <a:r>
              <a:rPr lang="en-US" altLang="zh-CN" sz="3600" b="1" i="1" dirty="0" smtClean="0"/>
              <a:t>queries</a:t>
            </a:r>
            <a:endParaRPr lang="en-US" altLang="zh-CN" sz="3600" b="1" i="1" dirty="0"/>
          </a:p>
        </p:txBody>
      </p:sp>
      <p:sp>
        <p:nvSpPr>
          <p:cNvPr id="79" name="椭圆 78"/>
          <p:cNvSpPr/>
          <p:nvPr/>
        </p:nvSpPr>
        <p:spPr>
          <a:xfrm>
            <a:off x="318986" y="3264087"/>
            <a:ext cx="609601" cy="609600"/>
          </a:xfrm>
          <a:prstGeom prst="ellipse">
            <a:avLst/>
          </a:prstGeom>
          <a:solidFill>
            <a:srgbClr val="FF8A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tx1"/>
                </a:solidFill>
              </a:rPr>
              <a:t>q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97" name="曲线连接符 96"/>
          <p:cNvCxnSpPr/>
          <p:nvPr/>
        </p:nvCxnSpPr>
        <p:spPr>
          <a:xfrm rot="16200000" flipH="1">
            <a:off x="1152600" y="3471126"/>
            <a:ext cx="2335404" cy="2961978"/>
          </a:xfrm>
          <a:prstGeom prst="curvedConnector2">
            <a:avLst/>
          </a:prstGeom>
          <a:ln>
            <a:solidFill>
              <a:srgbClr val="FFD57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8" name="内容占位符 21"/>
          <p:cNvGraphicFramePr>
            <a:graphicFrameLocks/>
          </p:cNvGraphicFramePr>
          <p:nvPr>
            <p:extLst/>
          </p:nvPr>
        </p:nvGraphicFramePr>
        <p:xfrm>
          <a:off x="5453077" y="4312521"/>
          <a:ext cx="7103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3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A(</a:t>
                      </a:r>
                      <a:r>
                        <a:rPr lang="en-US" altLang="zh-CN" dirty="0" smtClean="0">
                          <a:solidFill>
                            <a:srgbClr val="D883FF"/>
                          </a:solidFill>
                        </a:rPr>
                        <a:t>q5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9" name="内容占位符 21"/>
          <p:cNvGraphicFramePr>
            <a:graphicFrameLocks/>
          </p:cNvGraphicFramePr>
          <p:nvPr>
            <p:extLst/>
          </p:nvPr>
        </p:nvGraphicFramePr>
        <p:xfrm>
          <a:off x="7246015" y="4316494"/>
          <a:ext cx="7103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3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A(</a:t>
                      </a:r>
                      <a:r>
                        <a:rPr lang="en-US" altLang="zh-CN" dirty="0" smtClean="0">
                          <a:solidFill>
                            <a:srgbClr val="D883FF"/>
                          </a:solidFill>
                        </a:rPr>
                        <a:t>q7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1" name="直线连接符 67"/>
          <p:cNvCxnSpPr>
            <a:stCxn id="146" idx="2"/>
            <a:endCxn id="98" idx="0"/>
          </p:cNvCxnSpPr>
          <p:nvPr/>
        </p:nvCxnSpPr>
        <p:spPr>
          <a:xfrm rot="5400000">
            <a:off x="6068601" y="3672712"/>
            <a:ext cx="379465" cy="900152"/>
          </a:xfrm>
          <a:prstGeom prst="bentConnector3">
            <a:avLst>
              <a:gd name="adj1" fmla="val 50000"/>
            </a:avLst>
          </a:prstGeom>
          <a:ln>
            <a:solidFill>
              <a:srgbClr val="D883FF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直线连接符 67"/>
          <p:cNvCxnSpPr>
            <a:stCxn id="146" idx="2"/>
            <a:endCxn id="99" idx="0"/>
          </p:cNvCxnSpPr>
          <p:nvPr/>
        </p:nvCxnSpPr>
        <p:spPr>
          <a:xfrm rot="16200000" flipH="1">
            <a:off x="6963083" y="3678382"/>
            <a:ext cx="383438" cy="892786"/>
          </a:xfrm>
          <a:prstGeom prst="bentConnector3">
            <a:avLst>
              <a:gd name="adj1" fmla="val 50000"/>
            </a:avLst>
          </a:prstGeom>
          <a:ln>
            <a:solidFill>
              <a:srgbClr val="D883FF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圆角矩形 102"/>
          <p:cNvSpPr/>
          <p:nvPr/>
        </p:nvSpPr>
        <p:spPr>
          <a:xfrm>
            <a:off x="2203923" y="1196752"/>
            <a:ext cx="6768752" cy="774304"/>
          </a:xfrm>
          <a:prstGeom prst="roundRect">
            <a:avLst/>
          </a:prstGeom>
          <a:noFill/>
          <a:ln w="666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68" name="内容占位符 21"/>
          <p:cNvGraphicFramePr>
            <a:graphicFrameLocks/>
          </p:cNvGraphicFramePr>
          <p:nvPr>
            <p:extLst/>
          </p:nvPr>
        </p:nvGraphicFramePr>
        <p:xfrm>
          <a:off x="2341639" y="1257313"/>
          <a:ext cx="6450475" cy="62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0475"/>
              </a:tblGrid>
              <a:tr h="6240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</a:rPr>
                        <a:t>CS</a:t>
                      </a:r>
                      <a:r>
                        <a:rPr lang="zh-CN" altLang="en-US" sz="2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2800" baseline="0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zh-CN" altLang="en-US" sz="2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2800" baseline="0" dirty="0" smtClean="0">
                          <a:solidFill>
                            <a:schemeClr val="bg1"/>
                          </a:solidFill>
                        </a:rPr>
                        <a:t>{CS </a:t>
                      </a:r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 </a:t>
                      </a:r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</a:rPr>
                        <a:t>A(</a:t>
                      </a:r>
                      <a:r>
                        <a:rPr lang="en-US" altLang="zh-CN" sz="2800" dirty="0" smtClean="0">
                          <a:solidFill>
                            <a:srgbClr val="D883FF"/>
                          </a:solidFill>
                        </a:rPr>
                        <a:t>q5</a:t>
                      </a:r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</a:rPr>
                        <a:t>) </a:t>
                      </a:r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</a:t>
                      </a:r>
                      <a:r>
                        <a:rPr lang="zh-CN" altLang="en-US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</a:rPr>
                        <a:t>A(</a:t>
                      </a:r>
                      <a:r>
                        <a:rPr lang="en-US" altLang="zh-CN" sz="2800" dirty="0" smtClean="0">
                          <a:solidFill>
                            <a:srgbClr val="D883FF"/>
                          </a:solidFill>
                        </a:rPr>
                        <a:t>q7</a:t>
                      </a:r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</a:rPr>
                        <a:t>)}</a:t>
                      </a:r>
                      <a:endParaRPr lang="zh-CN" alt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7" name="双大括号 86"/>
          <p:cNvSpPr/>
          <p:nvPr/>
        </p:nvSpPr>
        <p:spPr>
          <a:xfrm>
            <a:off x="583368" y="1229365"/>
            <a:ext cx="1486530" cy="624068"/>
          </a:xfrm>
          <a:prstGeom prst="bracePair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800" b="1" i="1" smtClean="0"/>
              <a:t>NO</a:t>
            </a:r>
            <a:endParaRPr kumimoji="1" lang="zh-CN" altLang="en-US" sz="2800" b="1" i="1" dirty="0"/>
          </a:p>
        </p:txBody>
      </p:sp>
      <p:graphicFrame>
        <p:nvGraphicFramePr>
          <p:cNvPr id="83" name="内容占位符 21"/>
          <p:cNvGraphicFramePr>
            <a:graphicFrameLocks/>
          </p:cNvGraphicFramePr>
          <p:nvPr>
            <p:extLst/>
          </p:nvPr>
        </p:nvGraphicFramePr>
        <p:xfrm>
          <a:off x="5082739" y="3308988"/>
          <a:ext cx="3266114" cy="62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114"/>
              </a:tblGrid>
              <a:tr h="6240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</a:rPr>
                        <a:t>A(</a:t>
                      </a:r>
                      <a:r>
                        <a:rPr lang="en-US" altLang="zh-CN" sz="2800" dirty="0" smtClean="0">
                          <a:solidFill>
                            <a:srgbClr val="D883FF"/>
                          </a:solidFill>
                        </a:rPr>
                        <a:t>q5</a:t>
                      </a:r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</a:rPr>
                        <a:t>) </a:t>
                      </a:r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</a:t>
                      </a:r>
                      <a:r>
                        <a:rPr lang="zh-CN" altLang="en-US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</a:rPr>
                        <a:t>A(</a:t>
                      </a:r>
                      <a:r>
                        <a:rPr lang="en-US" altLang="zh-CN" sz="2800" dirty="0" smtClean="0">
                          <a:solidFill>
                            <a:srgbClr val="D883FF"/>
                          </a:solidFill>
                        </a:rPr>
                        <a:t>q7</a:t>
                      </a:r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zh-CN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4" name="云形标注 83"/>
          <p:cNvSpPr/>
          <p:nvPr/>
        </p:nvSpPr>
        <p:spPr>
          <a:xfrm>
            <a:off x="5494995" y="2027217"/>
            <a:ext cx="3137201" cy="1124902"/>
          </a:xfrm>
          <a:prstGeom prst="cloudCallout">
            <a:avLst>
              <a:gd name="adj1" fmla="val 13760"/>
              <a:gd name="adj2" fmla="val 40812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Not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in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/>
                </a:solidFill>
              </a:rPr>
              <a:t>A(</a:t>
            </a:r>
            <a:r>
              <a:rPr lang="en-US" altLang="zh-CN" sz="2000" dirty="0">
                <a:solidFill>
                  <a:srgbClr val="D883FF"/>
                </a:solidFill>
              </a:rPr>
              <a:t>q5</a:t>
            </a:r>
            <a:r>
              <a:rPr lang="en-US" altLang="zh-CN" sz="2000" dirty="0">
                <a:solidFill>
                  <a:schemeClr val="bg1"/>
                </a:solidFill>
              </a:rPr>
              <a:t>) </a:t>
            </a:r>
            <a:r>
              <a:rPr lang="en-US" altLang="zh-CN" sz="2000" dirty="0">
                <a:solidFill>
                  <a:schemeClr val="bg1"/>
                </a:solidFill>
                <a:sym typeface="Symbol" panose="05050102010706020507" pitchFamily="18" charset="2"/>
              </a:rPr>
              <a:t>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A(</a:t>
            </a:r>
            <a:r>
              <a:rPr lang="en-US" altLang="zh-CN" sz="2000" dirty="0">
                <a:solidFill>
                  <a:srgbClr val="D883FF"/>
                </a:solidFill>
              </a:rPr>
              <a:t>q7</a:t>
            </a:r>
            <a:r>
              <a:rPr lang="en-US" altLang="zh-CN" sz="2000" dirty="0">
                <a:solidFill>
                  <a:schemeClr val="bg1"/>
                </a:solidFill>
              </a:rPr>
              <a:t>)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8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7" dur="2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87" grpId="0" animBg="1"/>
      <p:bldP spid="8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内容占位符 21"/>
          <p:cNvGraphicFramePr>
            <a:graphicFrameLocks noGrp="1"/>
          </p:cNvGraphicFramePr>
          <p:nvPr>
            <p:ph idx="1"/>
            <p:extLst/>
          </p:nvPr>
        </p:nvGraphicFramePr>
        <p:xfrm>
          <a:off x="6927428" y="3130168"/>
          <a:ext cx="13212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2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A(</a:t>
                      </a:r>
                      <a:r>
                        <a:rPr lang="en-US" altLang="zh-CN" dirty="0" smtClean="0">
                          <a:solidFill>
                            <a:srgbClr val="D883FF"/>
                          </a:solidFill>
                        </a:rPr>
                        <a:t>q7</a:t>
                      </a:r>
                      <a:r>
                        <a:rPr lang="en-US" altLang="zh-CN" dirty="0" smtClean="0"/>
                        <a:t>)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=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{ }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8" name="标题 1"/>
          <p:cNvSpPr txBox="1">
            <a:spLocks/>
          </p:cNvSpPr>
          <p:nvPr/>
        </p:nvSpPr>
        <p:spPr bwMode="auto">
          <a:xfrm>
            <a:off x="501136" y="293458"/>
            <a:ext cx="8265843" cy="47124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sz="3600" b="1" i="1" dirty="0"/>
              <a:t>Super case (</a:t>
            </a:r>
            <a:r>
              <a:rPr lang="en-US" altLang="zh-CN" sz="3600" b="1" i="1" dirty="0" err="1"/>
              <a:t>const</a:t>
            </a:r>
            <a:r>
              <a:rPr lang="en-US" altLang="zh-CN" sz="3600" b="1" i="1" dirty="0"/>
              <a:t>):</a:t>
            </a:r>
            <a:r>
              <a:rPr lang="zh-CN" altLang="en-US" sz="3600" b="1" i="1" dirty="0" smtClean="0"/>
              <a:t> </a:t>
            </a:r>
            <a:r>
              <a:rPr lang="en-US" altLang="zh-CN" sz="3600" b="1" i="1" dirty="0" smtClean="0"/>
              <a:t>… a special</a:t>
            </a:r>
            <a:r>
              <a:rPr lang="zh-CN" altLang="en-US" sz="3600" b="1" i="1" dirty="0" smtClean="0"/>
              <a:t> </a:t>
            </a:r>
            <a:r>
              <a:rPr lang="en-US" altLang="zh-CN" sz="3600" b="1" i="1" dirty="0" smtClean="0"/>
              <a:t>case</a:t>
            </a:r>
          </a:p>
        </p:txBody>
      </p:sp>
      <p:sp>
        <p:nvSpPr>
          <p:cNvPr id="79" name="椭圆 78"/>
          <p:cNvSpPr/>
          <p:nvPr/>
        </p:nvSpPr>
        <p:spPr>
          <a:xfrm>
            <a:off x="318986" y="3264087"/>
            <a:ext cx="609601" cy="609600"/>
          </a:xfrm>
          <a:prstGeom prst="ellipse">
            <a:avLst/>
          </a:prstGeom>
          <a:solidFill>
            <a:srgbClr val="FF8A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tx1"/>
                </a:solidFill>
              </a:rPr>
              <a:t>q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7283235" y="3607571"/>
            <a:ext cx="609601" cy="609600"/>
          </a:xfrm>
          <a:prstGeom prst="ellipse">
            <a:avLst/>
          </a:prstGeom>
          <a:solidFill>
            <a:srgbClr val="D883FF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q7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云形标注 57"/>
          <p:cNvSpPr/>
          <p:nvPr/>
        </p:nvSpPr>
        <p:spPr>
          <a:xfrm>
            <a:off x="3733018" y="2327389"/>
            <a:ext cx="3194410" cy="1124902"/>
          </a:xfrm>
          <a:prstGeom prst="cloudCallout">
            <a:avLst>
              <a:gd name="adj1" fmla="val 49014"/>
              <a:gd name="adj2" fmla="val 14160"/>
            </a:avLst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No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dataset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graph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contains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rgbClr val="D883FF"/>
                </a:solidFill>
              </a:rPr>
              <a:t>q7</a:t>
            </a:r>
            <a:endParaRPr kumimoji="1" lang="zh-CN" altLang="en-US" sz="2000" b="1" dirty="0">
              <a:solidFill>
                <a:srgbClr val="D883FF"/>
              </a:solidFill>
            </a:endParaRPr>
          </a:p>
        </p:txBody>
      </p:sp>
      <p:grpSp>
        <p:nvGrpSpPr>
          <p:cNvPr id="47" name="组 46"/>
          <p:cNvGrpSpPr/>
          <p:nvPr/>
        </p:nvGrpSpPr>
        <p:grpSpPr>
          <a:xfrm>
            <a:off x="1909115" y="4826771"/>
            <a:ext cx="5983721" cy="1550626"/>
            <a:chOff x="2430660" y="5013176"/>
            <a:chExt cx="5983721" cy="1550626"/>
          </a:xfrm>
        </p:grpSpPr>
        <p:sp>
          <p:nvSpPr>
            <p:cNvPr id="48" name="矩形 47"/>
            <p:cNvSpPr/>
            <p:nvPr/>
          </p:nvSpPr>
          <p:spPr>
            <a:xfrm>
              <a:off x="4328827" y="6059746"/>
              <a:ext cx="2187389" cy="504056"/>
            </a:xfrm>
            <a:prstGeom prst="rect">
              <a:avLst/>
            </a:prstGeom>
            <a:solidFill>
              <a:srgbClr val="FFD5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solidFill>
                    <a:schemeClr val="tx1"/>
                  </a:solidFill>
                </a:rPr>
                <a:t>Query Index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43066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32713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422360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3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5120070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4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6016540" y="5013176"/>
              <a:ext cx="609601" cy="609600"/>
            </a:xfrm>
            <a:prstGeom prst="ellipse">
              <a:avLst/>
            </a:prstGeom>
            <a:solidFill>
              <a:srgbClr val="D883FF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5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6913008" y="5013176"/>
              <a:ext cx="609601" cy="609600"/>
            </a:xfrm>
            <a:prstGeom prst="ellipse">
              <a:avLst/>
            </a:prstGeom>
            <a:solidFill>
              <a:srgbClr val="FFD579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6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7804780" y="5013176"/>
              <a:ext cx="609601" cy="609600"/>
            </a:xfrm>
            <a:prstGeom prst="ellipse">
              <a:avLst/>
            </a:prstGeom>
            <a:solidFill>
              <a:srgbClr val="D883FF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q</a:t>
              </a:r>
              <a:r>
                <a:rPr kumimoji="1" lang="en-US" altLang="zh-CN" dirty="0" smtClean="0">
                  <a:solidFill>
                    <a:schemeClr val="tx1"/>
                  </a:solidFill>
                </a:rPr>
                <a:t>7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9" name="直线连接符 58"/>
            <p:cNvCxnSpPr/>
            <p:nvPr/>
          </p:nvCxnSpPr>
          <p:spPr>
            <a:xfrm>
              <a:off x="2735461" y="5622776"/>
              <a:ext cx="2687061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线连接符 59"/>
            <p:cNvCxnSpPr/>
            <p:nvPr/>
          </p:nvCxnSpPr>
          <p:spPr>
            <a:xfrm flipH="1" flipV="1">
              <a:off x="3847457" y="5533502"/>
              <a:ext cx="1575065" cy="526244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60"/>
            <p:cNvCxnSpPr/>
            <p:nvPr/>
          </p:nvCxnSpPr>
          <p:spPr>
            <a:xfrm>
              <a:off x="4743927" y="5533502"/>
              <a:ext cx="678595" cy="526244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线连接符 61"/>
            <p:cNvCxnSpPr/>
            <p:nvPr/>
          </p:nvCxnSpPr>
          <p:spPr>
            <a:xfrm flipV="1">
              <a:off x="5422522" y="5622776"/>
              <a:ext cx="2349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线连接符 62"/>
            <p:cNvCxnSpPr/>
            <p:nvPr/>
          </p:nvCxnSpPr>
          <p:spPr>
            <a:xfrm flipV="1">
              <a:off x="5422522" y="5622776"/>
              <a:ext cx="898819" cy="436970"/>
            </a:xfrm>
            <a:prstGeom prst="line">
              <a:avLst/>
            </a:prstGeom>
            <a:ln>
              <a:solidFill>
                <a:srgbClr val="D883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63"/>
            <p:cNvCxnSpPr/>
            <p:nvPr/>
          </p:nvCxnSpPr>
          <p:spPr>
            <a:xfrm flipV="1">
              <a:off x="5422522" y="5622776"/>
              <a:ext cx="1795287" cy="436970"/>
            </a:xfrm>
            <a:prstGeom prst="line">
              <a:avLst/>
            </a:prstGeom>
            <a:ln>
              <a:solidFill>
                <a:srgbClr val="FFD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线连接符 64"/>
            <p:cNvCxnSpPr/>
            <p:nvPr/>
          </p:nvCxnSpPr>
          <p:spPr>
            <a:xfrm flipH="1">
              <a:off x="5422522" y="5622776"/>
              <a:ext cx="2687059" cy="436970"/>
            </a:xfrm>
            <a:prstGeom prst="line">
              <a:avLst/>
            </a:prstGeom>
            <a:ln>
              <a:solidFill>
                <a:srgbClr val="D883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曲线连接符 65"/>
          <p:cNvCxnSpPr/>
          <p:nvPr/>
        </p:nvCxnSpPr>
        <p:spPr>
          <a:xfrm rot="16200000" flipH="1">
            <a:off x="1152600" y="3471126"/>
            <a:ext cx="2335404" cy="2961978"/>
          </a:xfrm>
          <a:prstGeom prst="curvedConnector2">
            <a:avLst/>
          </a:prstGeom>
          <a:ln>
            <a:solidFill>
              <a:srgbClr val="FFD57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云形标注 66"/>
          <p:cNvSpPr/>
          <p:nvPr/>
        </p:nvSpPr>
        <p:spPr>
          <a:xfrm>
            <a:off x="683568" y="1440002"/>
            <a:ext cx="3096344" cy="1124902"/>
          </a:xfrm>
          <a:prstGeom prst="cloudCallout">
            <a:avLst>
              <a:gd name="adj1" fmla="val 49014"/>
              <a:gd name="adj2" fmla="val 14160"/>
            </a:avLst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No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dataset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graph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could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contain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rgbClr val="FF8AD8"/>
                </a:solidFill>
              </a:rPr>
              <a:t>q</a:t>
            </a:r>
            <a:endParaRPr kumimoji="1" lang="zh-CN" altLang="en-US" sz="2000" b="1" dirty="0">
              <a:solidFill>
                <a:srgbClr val="FF8AD8"/>
              </a:solidFill>
            </a:endParaRPr>
          </a:p>
        </p:txBody>
      </p:sp>
      <p:sp>
        <p:nvSpPr>
          <p:cNvPr id="39" name="闪电形 1"/>
          <p:cNvSpPr/>
          <p:nvPr/>
        </p:nvSpPr>
        <p:spPr>
          <a:xfrm rot="8984433">
            <a:off x="2838787" y="2339121"/>
            <a:ext cx="735429" cy="888538"/>
          </a:xfrm>
          <a:prstGeom prst="lightningBolt">
            <a:avLst/>
          </a:prstGeom>
          <a:solidFill>
            <a:srgbClr val="FFF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026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67" grpId="0" animBg="1"/>
      <p:bldP spid="3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784217" y="1215151"/>
            <a:ext cx="2187389" cy="486099"/>
          </a:xfrm>
          <a:prstGeom prst="rect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Dataset Index</a:t>
            </a:r>
            <a:endParaRPr kumimoji="1" lang="zh-CN" altLang="en-US" dirty="0"/>
          </a:p>
        </p:txBody>
      </p:sp>
      <p:grpSp>
        <p:nvGrpSpPr>
          <p:cNvPr id="12" name="Group 4"/>
          <p:cNvGrpSpPr/>
          <p:nvPr/>
        </p:nvGrpSpPr>
        <p:grpSpPr>
          <a:xfrm>
            <a:off x="3526428" y="1708074"/>
            <a:ext cx="1526304" cy="640806"/>
            <a:chOff x="4513315" y="3574581"/>
            <a:chExt cx="1526304" cy="664477"/>
          </a:xfrm>
        </p:grpSpPr>
        <p:sp>
          <p:nvSpPr>
            <p:cNvPr id="13" name="标题 1"/>
            <p:cNvSpPr txBox="1">
              <a:spLocks/>
            </p:cNvSpPr>
            <p:nvPr/>
          </p:nvSpPr>
          <p:spPr bwMode="auto">
            <a:xfrm>
              <a:off x="4513315" y="3625062"/>
              <a:ext cx="1210814" cy="471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宋体" charset="0"/>
                </a:defRPr>
              </a:lvl1pPr>
              <a:lvl2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4572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9144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13716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18288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r>
                <a:rPr lang="en-US" altLang="zh-CN" sz="2400" b="1" dirty="0" smtClean="0">
                  <a:solidFill>
                    <a:srgbClr val="9452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filtering</a:t>
              </a:r>
            </a:p>
          </p:txBody>
        </p:sp>
        <p:sp>
          <p:nvSpPr>
            <p:cNvPr id="14" name="Down Arrow 1"/>
            <p:cNvSpPr/>
            <p:nvPr/>
          </p:nvSpPr>
          <p:spPr>
            <a:xfrm>
              <a:off x="5724128" y="3574581"/>
              <a:ext cx="315491" cy="664477"/>
            </a:xfrm>
            <a:prstGeom prst="downArrow">
              <a:avLst/>
            </a:prstGeom>
            <a:solidFill>
              <a:srgbClr val="945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2797245" y="2337060"/>
            <a:ext cx="4195481" cy="587884"/>
            <a:chOff x="1488141" y="6073334"/>
            <a:chExt cx="4195481" cy="609600"/>
          </a:xfrm>
        </p:grpSpPr>
        <p:sp>
          <p:nvSpPr>
            <p:cNvPr id="16" name="椭圆 15"/>
            <p:cNvSpPr/>
            <p:nvPr/>
          </p:nvSpPr>
          <p:spPr>
            <a:xfrm>
              <a:off x="1488141" y="607333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g1</a:t>
              </a:r>
              <a:endParaRPr kumimoji="1" lang="zh-CN" altLang="en-US" dirty="0"/>
            </a:p>
          </p:txBody>
        </p:sp>
        <p:sp>
          <p:nvSpPr>
            <p:cNvPr id="17" name="椭圆 16"/>
            <p:cNvSpPr/>
            <p:nvPr/>
          </p:nvSpPr>
          <p:spPr>
            <a:xfrm>
              <a:off x="2384611" y="607333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g2</a:t>
              </a:r>
              <a:endParaRPr kumimoji="1" lang="zh-CN" altLang="en-US" dirty="0"/>
            </a:p>
          </p:txBody>
        </p:sp>
        <p:sp>
          <p:nvSpPr>
            <p:cNvPr id="18" name="椭圆 17"/>
            <p:cNvSpPr/>
            <p:nvPr/>
          </p:nvSpPr>
          <p:spPr>
            <a:xfrm>
              <a:off x="3281081" y="607333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g3</a:t>
              </a:r>
              <a:endParaRPr kumimoji="1" lang="zh-CN" altLang="en-US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4177551" y="607333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g4</a:t>
              </a:r>
              <a:endParaRPr kumimoji="1" lang="zh-CN" altLang="en-US" dirty="0"/>
            </a:p>
          </p:txBody>
        </p:sp>
        <p:sp>
          <p:nvSpPr>
            <p:cNvPr id="20" name="椭圆 19"/>
            <p:cNvSpPr/>
            <p:nvPr/>
          </p:nvSpPr>
          <p:spPr>
            <a:xfrm>
              <a:off x="5074021" y="607333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g5</a:t>
              </a:r>
              <a:endParaRPr kumimoji="1" lang="zh-CN" altLang="en-US" dirty="0"/>
            </a:p>
          </p:txBody>
        </p:sp>
      </p:grpSp>
      <p:sp>
        <p:nvSpPr>
          <p:cNvPr id="22" name="椭圆 21"/>
          <p:cNvSpPr/>
          <p:nvPr/>
        </p:nvSpPr>
        <p:spPr>
          <a:xfrm>
            <a:off x="318986" y="3264087"/>
            <a:ext cx="609601" cy="609600"/>
          </a:xfrm>
          <a:prstGeom prst="ellipse">
            <a:avLst/>
          </a:prstGeom>
          <a:solidFill>
            <a:srgbClr val="FF8A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tx1"/>
                </a:solidFill>
              </a:rPr>
              <a:t>q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3" name="曲线连接符 22"/>
          <p:cNvCxnSpPr/>
          <p:nvPr/>
        </p:nvCxnSpPr>
        <p:spPr>
          <a:xfrm rot="5400000" flipH="1" flipV="1">
            <a:off x="1364185" y="933329"/>
            <a:ext cx="1895160" cy="2944904"/>
          </a:xfrm>
          <a:prstGeom prst="curvedConnector2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组 42"/>
          <p:cNvGrpSpPr/>
          <p:nvPr/>
        </p:nvGrpSpPr>
        <p:grpSpPr>
          <a:xfrm>
            <a:off x="4118866" y="4961076"/>
            <a:ext cx="1506071" cy="609600"/>
            <a:chOff x="2774161" y="5253288"/>
            <a:chExt cx="1506071" cy="609600"/>
          </a:xfrm>
        </p:grpSpPr>
        <p:sp>
          <p:nvSpPr>
            <p:cNvPr id="25" name="椭圆 24"/>
            <p:cNvSpPr/>
            <p:nvPr/>
          </p:nvSpPr>
          <p:spPr>
            <a:xfrm>
              <a:off x="2774161" y="5253288"/>
              <a:ext cx="609601" cy="609600"/>
            </a:xfrm>
            <a:prstGeom prst="ellipse">
              <a:avLst/>
            </a:prstGeom>
            <a:solidFill>
              <a:srgbClr val="008F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g1</a:t>
              </a:r>
              <a:endParaRPr kumimoji="1" lang="zh-CN" altLang="en-US" dirty="0"/>
            </a:p>
          </p:txBody>
        </p:sp>
        <p:sp>
          <p:nvSpPr>
            <p:cNvPr id="26" name="椭圆 25"/>
            <p:cNvSpPr/>
            <p:nvPr/>
          </p:nvSpPr>
          <p:spPr>
            <a:xfrm>
              <a:off x="3670631" y="5253288"/>
              <a:ext cx="609601" cy="609600"/>
            </a:xfrm>
            <a:prstGeom prst="ellipse">
              <a:avLst/>
            </a:prstGeom>
            <a:solidFill>
              <a:srgbClr val="008F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g2</a:t>
              </a:r>
              <a:endParaRPr kumimoji="1" lang="zh-CN" altLang="en-US" dirty="0"/>
            </a:p>
          </p:txBody>
        </p:sp>
      </p:grpSp>
      <p:sp>
        <p:nvSpPr>
          <p:cNvPr id="31" name="标题 1"/>
          <p:cNvSpPr txBox="1">
            <a:spLocks/>
          </p:cNvSpPr>
          <p:nvPr/>
        </p:nvSpPr>
        <p:spPr bwMode="auto">
          <a:xfrm>
            <a:off x="501136" y="293458"/>
            <a:ext cx="8265843" cy="47124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sz="3600" b="1" i="1" dirty="0" smtClean="0"/>
              <a:t>Putting it all together…</a:t>
            </a:r>
          </a:p>
        </p:txBody>
      </p:sp>
      <p:cxnSp>
        <p:nvCxnSpPr>
          <p:cNvPr id="32" name="曲线连接符 31"/>
          <p:cNvCxnSpPr/>
          <p:nvPr/>
        </p:nvCxnSpPr>
        <p:spPr>
          <a:xfrm rot="16200000" flipH="1">
            <a:off x="1152600" y="3471126"/>
            <a:ext cx="2335404" cy="2961978"/>
          </a:xfrm>
          <a:prstGeom prst="curvedConnector2">
            <a:avLst/>
          </a:prstGeom>
          <a:ln>
            <a:solidFill>
              <a:srgbClr val="FFD57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3817424" y="5877272"/>
            <a:ext cx="2659576" cy="504056"/>
          </a:xfrm>
          <a:prstGeom prst="rect">
            <a:avLst/>
          </a:prstGeom>
          <a:solidFill>
            <a:srgbClr val="FFD5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tx1"/>
                </a:solidFill>
              </a:rPr>
              <a:t>Query Index (Sub case)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37" name="组 36"/>
          <p:cNvGrpSpPr/>
          <p:nvPr/>
        </p:nvGrpSpPr>
        <p:grpSpPr>
          <a:xfrm>
            <a:off x="2800747" y="4909832"/>
            <a:ext cx="4188475" cy="638367"/>
            <a:chOff x="4161706" y="4149302"/>
            <a:chExt cx="4188475" cy="638367"/>
          </a:xfrm>
        </p:grpSpPr>
        <p:sp>
          <p:nvSpPr>
            <p:cNvPr id="38" name="椭圆 37"/>
            <p:cNvSpPr/>
            <p:nvPr/>
          </p:nvSpPr>
          <p:spPr>
            <a:xfrm>
              <a:off x="4161706" y="4178069"/>
              <a:ext cx="609601" cy="609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g1</a:t>
              </a:r>
              <a:endParaRPr kumimoji="1" lang="zh-CN" altLang="en-US" dirty="0"/>
            </a:p>
          </p:txBody>
        </p:sp>
        <p:sp>
          <p:nvSpPr>
            <p:cNvPr id="39" name="椭圆 38"/>
            <p:cNvSpPr/>
            <p:nvPr/>
          </p:nvSpPr>
          <p:spPr>
            <a:xfrm>
              <a:off x="5058176" y="4178069"/>
              <a:ext cx="609601" cy="609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g2</a:t>
              </a:r>
              <a:endParaRPr kumimoji="1" lang="zh-CN" altLang="en-US" dirty="0"/>
            </a:p>
          </p:txBody>
        </p:sp>
        <p:sp>
          <p:nvSpPr>
            <p:cNvPr id="40" name="椭圆 39"/>
            <p:cNvSpPr/>
            <p:nvPr/>
          </p:nvSpPr>
          <p:spPr>
            <a:xfrm>
              <a:off x="5951143" y="4166640"/>
              <a:ext cx="609601" cy="609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g3</a:t>
              </a:r>
              <a:endParaRPr kumimoji="1" lang="zh-CN" altLang="en-US" dirty="0"/>
            </a:p>
          </p:txBody>
        </p:sp>
        <p:sp>
          <p:nvSpPr>
            <p:cNvPr id="41" name="椭圆 40"/>
            <p:cNvSpPr/>
            <p:nvPr/>
          </p:nvSpPr>
          <p:spPr>
            <a:xfrm>
              <a:off x="6847613" y="4166640"/>
              <a:ext cx="609601" cy="609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mtClean="0"/>
                <a:t>g4</a:t>
              </a:r>
              <a:endParaRPr kumimoji="1" lang="zh-CN" altLang="en-US" dirty="0"/>
            </a:p>
          </p:txBody>
        </p:sp>
        <p:sp>
          <p:nvSpPr>
            <p:cNvPr id="42" name="椭圆 41"/>
            <p:cNvSpPr/>
            <p:nvPr/>
          </p:nvSpPr>
          <p:spPr>
            <a:xfrm>
              <a:off x="7740580" y="4149302"/>
              <a:ext cx="609601" cy="609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g7</a:t>
              </a:r>
              <a:endParaRPr kumimoji="1" lang="zh-CN" altLang="en-US" dirty="0"/>
            </a:p>
          </p:txBody>
        </p:sp>
      </p:grpSp>
      <p:grpSp>
        <p:nvGrpSpPr>
          <p:cNvPr id="50" name="组 49"/>
          <p:cNvGrpSpPr/>
          <p:nvPr/>
        </p:nvGrpSpPr>
        <p:grpSpPr>
          <a:xfrm>
            <a:off x="2793741" y="3633204"/>
            <a:ext cx="4195481" cy="587884"/>
            <a:chOff x="1488141" y="6073334"/>
            <a:chExt cx="4195481" cy="609600"/>
          </a:xfrm>
        </p:grpSpPr>
        <p:sp>
          <p:nvSpPr>
            <p:cNvPr id="51" name="椭圆 50"/>
            <p:cNvSpPr/>
            <p:nvPr/>
          </p:nvSpPr>
          <p:spPr>
            <a:xfrm>
              <a:off x="1488141" y="6073334"/>
              <a:ext cx="609601" cy="609600"/>
            </a:xfrm>
            <a:prstGeom prst="ellipse">
              <a:avLst/>
            </a:prstGeom>
            <a:solidFill>
              <a:srgbClr val="008F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g1</a:t>
              </a:r>
              <a:endParaRPr kumimoji="1" lang="zh-CN" altLang="en-US" dirty="0"/>
            </a:p>
          </p:txBody>
        </p:sp>
        <p:sp>
          <p:nvSpPr>
            <p:cNvPr id="52" name="椭圆 51"/>
            <p:cNvSpPr/>
            <p:nvPr/>
          </p:nvSpPr>
          <p:spPr>
            <a:xfrm>
              <a:off x="2384611" y="6073334"/>
              <a:ext cx="609601" cy="609600"/>
            </a:xfrm>
            <a:prstGeom prst="ellipse">
              <a:avLst/>
            </a:prstGeom>
            <a:solidFill>
              <a:srgbClr val="008F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g2</a:t>
              </a:r>
              <a:endParaRPr kumimoji="1" lang="zh-CN" altLang="en-US" dirty="0"/>
            </a:p>
          </p:txBody>
        </p:sp>
        <p:sp>
          <p:nvSpPr>
            <p:cNvPr id="53" name="椭圆 52"/>
            <p:cNvSpPr/>
            <p:nvPr/>
          </p:nvSpPr>
          <p:spPr>
            <a:xfrm>
              <a:off x="3281081" y="607333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g3</a:t>
              </a:r>
              <a:endParaRPr kumimoji="1" lang="zh-CN" altLang="en-US" dirty="0"/>
            </a:p>
          </p:txBody>
        </p:sp>
        <p:sp>
          <p:nvSpPr>
            <p:cNvPr id="54" name="椭圆 53"/>
            <p:cNvSpPr/>
            <p:nvPr/>
          </p:nvSpPr>
          <p:spPr>
            <a:xfrm>
              <a:off x="4177551" y="607333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g4</a:t>
              </a:r>
              <a:endParaRPr kumimoji="1" lang="zh-CN" altLang="en-US" dirty="0"/>
            </a:p>
          </p:txBody>
        </p:sp>
        <p:sp>
          <p:nvSpPr>
            <p:cNvPr id="55" name="椭圆 54"/>
            <p:cNvSpPr/>
            <p:nvPr/>
          </p:nvSpPr>
          <p:spPr>
            <a:xfrm>
              <a:off x="5074021" y="607333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g5</a:t>
              </a:r>
              <a:endParaRPr kumimoji="1" lang="zh-CN" altLang="en-US" dirty="0"/>
            </a:p>
          </p:txBody>
        </p:sp>
      </p:grpSp>
      <p:grpSp>
        <p:nvGrpSpPr>
          <p:cNvPr id="60" name="组 59"/>
          <p:cNvGrpSpPr/>
          <p:nvPr/>
        </p:nvGrpSpPr>
        <p:grpSpPr>
          <a:xfrm>
            <a:off x="3691629" y="3633204"/>
            <a:ext cx="2402541" cy="587884"/>
            <a:chOff x="3281081" y="6073334"/>
            <a:chExt cx="2402541" cy="609600"/>
          </a:xfrm>
        </p:grpSpPr>
        <p:sp>
          <p:nvSpPr>
            <p:cNvPr id="63" name="椭圆 62"/>
            <p:cNvSpPr/>
            <p:nvPr/>
          </p:nvSpPr>
          <p:spPr>
            <a:xfrm>
              <a:off x="3281081" y="607333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g3</a:t>
              </a:r>
              <a:endParaRPr kumimoji="1" lang="zh-CN" altLang="en-US" dirty="0"/>
            </a:p>
          </p:txBody>
        </p:sp>
        <p:sp>
          <p:nvSpPr>
            <p:cNvPr id="64" name="椭圆 63"/>
            <p:cNvSpPr/>
            <p:nvPr/>
          </p:nvSpPr>
          <p:spPr>
            <a:xfrm>
              <a:off x="4177551" y="607333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g4</a:t>
              </a:r>
              <a:endParaRPr kumimoji="1" lang="zh-CN" altLang="en-US" dirty="0"/>
            </a:p>
          </p:txBody>
        </p:sp>
        <p:sp>
          <p:nvSpPr>
            <p:cNvPr id="65" name="椭圆 64"/>
            <p:cNvSpPr/>
            <p:nvPr/>
          </p:nvSpPr>
          <p:spPr>
            <a:xfrm>
              <a:off x="5074021" y="607333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g5</a:t>
              </a:r>
              <a:endParaRPr kumimoji="1" lang="zh-CN" altLang="en-US" dirty="0"/>
            </a:p>
          </p:txBody>
        </p:sp>
      </p:grpSp>
      <p:grpSp>
        <p:nvGrpSpPr>
          <p:cNvPr id="66" name="组 65"/>
          <p:cNvGrpSpPr/>
          <p:nvPr/>
        </p:nvGrpSpPr>
        <p:grpSpPr>
          <a:xfrm>
            <a:off x="3697217" y="4783967"/>
            <a:ext cx="2402541" cy="587884"/>
            <a:chOff x="3281081" y="6073334"/>
            <a:chExt cx="2402541" cy="609600"/>
          </a:xfrm>
        </p:grpSpPr>
        <p:sp>
          <p:nvSpPr>
            <p:cNvPr id="67" name="椭圆 66"/>
            <p:cNvSpPr/>
            <p:nvPr/>
          </p:nvSpPr>
          <p:spPr>
            <a:xfrm>
              <a:off x="3281081" y="607333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g3</a:t>
              </a:r>
              <a:endParaRPr kumimoji="1" lang="zh-CN" altLang="en-US" dirty="0"/>
            </a:p>
          </p:txBody>
        </p:sp>
        <p:sp>
          <p:nvSpPr>
            <p:cNvPr id="68" name="椭圆 67"/>
            <p:cNvSpPr/>
            <p:nvPr/>
          </p:nvSpPr>
          <p:spPr>
            <a:xfrm>
              <a:off x="4177551" y="607333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g4</a:t>
              </a:r>
              <a:endParaRPr kumimoji="1" lang="zh-CN" altLang="en-US" dirty="0"/>
            </a:p>
          </p:txBody>
        </p:sp>
        <p:sp>
          <p:nvSpPr>
            <p:cNvPr id="69" name="椭圆 68"/>
            <p:cNvSpPr/>
            <p:nvPr/>
          </p:nvSpPr>
          <p:spPr>
            <a:xfrm>
              <a:off x="5074021" y="6073334"/>
              <a:ext cx="609601" cy="609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g5</a:t>
              </a:r>
              <a:endParaRPr kumimoji="1" lang="zh-CN" altLang="en-US" dirty="0"/>
            </a:p>
          </p:txBody>
        </p:sp>
      </p:grpSp>
      <p:grpSp>
        <p:nvGrpSpPr>
          <p:cNvPr id="70" name="组 69"/>
          <p:cNvGrpSpPr/>
          <p:nvPr/>
        </p:nvGrpSpPr>
        <p:grpSpPr>
          <a:xfrm>
            <a:off x="4255294" y="4785332"/>
            <a:ext cx="1506071" cy="587884"/>
            <a:chOff x="3281081" y="6073334"/>
            <a:chExt cx="1506071" cy="609600"/>
          </a:xfrm>
        </p:grpSpPr>
        <p:sp>
          <p:nvSpPr>
            <p:cNvPr id="71" name="椭圆 70"/>
            <p:cNvSpPr/>
            <p:nvPr/>
          </p:nvSpPr>
          <p:spPr>
            <a:xfrm>
              <a:off x="3281081" y="607333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g3</a:t>
              </a:r>
              <a:endParaRPr kumimoji="1" lang="zh-CN" altLang="en-US" dirty="0"/>
            </a:p>
          </p:txBody>
        </p:sp>
        <p:sp>
          <p:nvSpPr>
            <p:cNvPr id="72" name="椭圆 71"/>
            <p:cNvSpPr/>
            <p:nvPr/>
          </p:nvSpPr>
          <p:spPr>
            <a:xfrm>
              <a:off x="4177551" y="6073334"/>
              <a:ext cx="609601" cy="609600"/>
            </a:xfrm>
            <a:prstGeom prst="ellipse">
              <a:avLst/>
            </a:prstGeom>
            <a:solidFill>
              <a:srgbClr val="9452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g4</a:t>
              </a:r>
              <a:endParaRPr kumimoji="1" lang="zh-CN" altLang="en-US" dirty="0"/>
            </a:p>
          </p:txBody>
        </p:sp>
      </p:grpSp>
      <p:sp>
        <p:nvSpPr>
          <p:cNvPr id="74" name="标题 1"/>
          <p:cNvSpPr txBox="1">
            <a:spLocks/>
          </p:cNvSpPr>
          <p:nvPr/>
        </p:nvSpPr>
        <p:spPr bwMode="auto">
          <a:xfrm>
            <a:off x="6372200" y="1229562"/>
            <a:ext cx="2465789" cy="47124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l"/>
            <a:r>
              <a:rPr lang="en-US" altLang="zh-CN" sz="3600" b="1" dirty="0" smtClean="0">
                <a:solidFill>
                  <a:srgbClr val="0070C0"/>
                </a:solidFill>
              </a:rPr>
              <a:t>Method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3600" b="1" dirty="0">
                <a:solidFill>
                  <a:srgbClr val="0070C0"/>
                </a:solidFill>
              </a:rPr>
              <a:t>M</a:t>
            </a:r>
          </a:p>
        </p:txBody>
      </p:sp>
      <p:sp>
        <p:nvSpPr>
          <p:cNvPr id="56" name="矩形 35"/>
          <p:cNvSpPr/>
          <p:nvPr/>
        </p:nvSpPr>
        <p:spPr>
          <a:xfrm>
            <a:off x="3817424" y="5877272"/>
            <a:ext cx="2659576" cy="504056"/>
          </a:xfrm>
          <a:prstGeom prst="rect">
            <a:avLst/>
          </a:prstGeom>
          <a:solidFill>
            <a:srgbClr val="FFD5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tx1"/>
                </a:solidFill>
              </a:rPr>
              <a:t>Query Index (Super case)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57" name="Group 4"/>
          <p:cNvGrpSpPr/>
          <p:nvPr/>
        </p:nvGrpSpPr>
        <p:grpSpPr>
          <a:xfrm>
            <a:off x="2771800" y="3046549"/>
            <a:ext cx="2287471" cy="454459"/>
            <a:chOff x="4223722" y="3625062"/>
            <a:chExt cx="1815897" cy="471246"/>
          </a:xfrm>
        </p:grpSpPr>
        <p:sp>
          <p:nvSpPr>
            <p:cNvPr id="58" name="标题 1"/>
            <p:cNvSpPr txBox="1">
              <a:spLocks/>
            </p:cNvSpPr>
            <p:nvPr/>
          </p:nvSpPr>
          <p:spPr bwMode="auto">
            <a:xfrm>
              <a:off x="4223722" y="3625062"/>
              <a:ext cx="1500407" cy="471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宋体" charset="0"/>
                </a:defRPr>
              </a:lvl1pPr>
              <a:lvl2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4572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9144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13716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18288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r>
                <a:rPr lang="en-US" altLang="zh-CN" sz="2400" b="1" dirty="0" smtClean="0">
                  <a:solidFill>
                    <a:srgbClr val="FFC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Sub </a:t>
              </a:r>
              <a:r>
                <a:rPr lang="en-US" altLang="zh-CN" sz="2400" b="1" dirty="0" smtClean="0">
                  <a:solidFill>
                    <a:srgbClr val="FFC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case</a:t>
              </a:r>
            </a:p>
          </p:txBody>
        </p:sp>
        <p:sp>
          <p:nvSpPr>
            <p:cNvPr id="59" name="Down Arrow 1"/>
            <p:cNvSpPr/>
            <p:nvPr/>
          </p:nvSpPr>
          <p:spPr>
            <a:xfrm>
              <a:off x="5770988" y="3674010"/>
              <a:ext cx="268631" cy="419005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D579"/>
                </a:solidFill>
              </a:endParaRPr>
            </a:p>
          </p:txBody>
        </p:sp>
      </p:grpSp>
      <p:grpSp>
        <p:nvGrpSpPr>
          <p:cNvPr id="61" name="Group 4"/>
          <p:cNvGrpSpPr/>
          <p:nvPr/>
        </p:nvGrpSpPr>
        <p:grpSpPr>
          <a:xfrm>
            <a:off x="2555776" y="4270685"/>
            <a:ext cx="2503496" cy="454459"/>
            <a:chOff x="4052232" y="3625062"/>
            <a:chExt cx="1987387" cy="471246"/>
          </a:xfrm>
        </p:grpSpPr>
        <p:sp>
          <p:nvSpPr>
            <p:cNvPr id="62" name="标题 1"/>
            <p:cNvSpPr txBox="1">
              <a:spLocks/>
            </p:cNvSpPr>
            <p:nvPr/>
          </p:nvSpPr>
          <p:spPr bwMode="auto">
            <a:xfrm>
              <a:off x="4052232" y="3625062"/>
              <a:ext cx="1671897" cy="471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宋体" charset="0"/>
                </a:defRPr>
              </a:lvl1pPr>
              <a:lvl2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2pPr>
              <a:lvl3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3pPr>
              <a:lvl4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4pPr>
              <a:lvl5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5pPr>
              <a:lvl6pPr marL="4572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6pPr>
              <a:lvl7pPr marL="9144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7pPr>
              <a:lvl8pPr marL="13716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8pPr>
              <a:lvl9pPr marL="18288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9pPr>
            </a:lstStyle>
            <a:p>
              <a:r>
                <a:rPr lang="en-US" altLang="zh-CN" sz="2400" b="1" dirty="0" smtClean="0">
                  <a:solidFill>
                    <a:srgbClr val="FFC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Super </a:t>
              </a:r>
              <a:r>
                <a:rPr lang="en-US" altLang="zh-CN" sz="2400" b="1" dirty="0" smtClean="0">
                  <a:solidFill>
                    <a:srgbClr val="FFC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case</a:t>
              </a:r>
            </a:p>
          </p:txBody>
        </p:sp>
        <p:sp>
          <p:nvSpPr>
            <p:cNvPr id="73" name="Down Arrow 1"/>
            <p:cNvSpPr/>
            <p:nvPr/>
          </p:nvSpPr>
          <p:spPr>
            <a:xfrm>
              <a:off x="5770988" y="3674010"/>
              <a:ext cx="268631" cy="419005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D5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88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4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81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5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"/>
                            </p:stCondLst>
                            <p:childTnLst>
                              <p:par>
                                <p:cTn id="9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2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6" grpId="0" animBg="1"/>
      <p:bldP spid="36" grpId="1" animBg="1"/>
      <p:bldP spid="5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1713"/>
            <a:ext cx="91313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17"/>
          <p:cNvSpPr txBox="1">
            <a:spLocks noChangeArrowheads="1"/>
          </p:cNvSpPr>
          <p:nvPr/>
        </p:nvSpPr>
        <p:spPr bwMode="auto">
          <a:xfrm>
            <a:off x="1447800" y="5143500"/>
            <a:ext cx="640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Query processing time </a:t>
            </a:r>
            <a:r>
              <a:rPr lang="en-US" altLang="en-US" sz="2800" dirty="0" smtClean="0"/>
              <a:t>speedup</a:t>
            </a:r>
            <a:endParaRPr lang="en-US" altLang="en-US" sz="2800" dirty="0"/>
          </a:p>
        </p:txBody>
      </p:sp>
      <p:sp>
        <p:nvSpPr>
          <p:cNvPr id="40964" name="标题 1"/>
          <p:cNvSpPr txBox="1">
            <a:spLocks/>
          </p:cNvSpPr>
          <p:nvPr/>
        </p:nvSpPr>
        <p:spPr bwMode="auto">
          <a:xfrm>
            <a:off x="501650" y="293688"/>
            <a:ext cx="826611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GB" altLang="en-US" sz="3600" dirty="0" smtClean="0">
                <a:latin typeface="DejaVu Sans"/>
                <a:ea typeface="SimSun" panose="02010600030101010101" pitchFamily="2" charset="-122"/>
              </a:rPr>
              <a:t>Performance Results</a:t>
            </a:r>
            <a:endParaRPr kumimoji="1" lang="en-US" altLang="zh-CN" sz="3600" b="1" i="1" dirty="0">
              <a:latin typeface="DejaVu San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1650" y="6150114"/>
            <a:ext cx="82375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GB" sz="1000" dirty="0" smtClean="0">
                <a:latin typeface="DejaVu Sans"/>
              </a:rPr>
              <a:t>F. </a:t>
            </a:r>
            <a:r>
              <a:rPr lang="en-GB" altLang="en-GB" sz="1000" dirty="0" err="1" smtClean="0">
                <a:latin typeface="DejaVu Sans"/>
              </a:rPr>
              <a:t>Katsarou</a:t>
            </a:r>
            <a:r>
              <a:rPr lang="en-GB" altLang="en-GB" sz="1000" dirty="0" smtClean="0">
                <a:latin typeface="DejaVu Sans"/>
              </a:rPr>
              <a:t>, N. </a:t>
            </a:r>
            <a:r>
              <a:rPr lang="en-GB" altLang="en-GB" sz="1000" dirty="0" err="1" smtClean="0">
                <a:latin typeface="DejaVu Sans"/>
              </a:rPr>
              <a:t>Ntarmos</a:t>
            </a:r>
            <a:r>
              <a:rPr lang="en-GB" altLang="en-GB" sz="1000" dirty="0" smtClean="0">
                <a:latin typeface="DejaVu Sans"/>
              </a:rPr>
              <a:t>, and P. Triantafillou, “Performance and Scalability of Indexed Subgraph Query Processing Methods.” PVLDB, 8(12):1566-1577, 2015.</a:t>
            </a:r>
          </a:p>
          <a:p>
            <a:pPr algn="ctr" eaLnBrk="1" hangingPunct="1"/>
            <a:r>
              <a:rPr lang="en-GB" altLang="en-GB" sz="1000" dirty="0" smtClean="0">
                <a:latin typeface="DejaVu Sans"/>
              </a:rPr>
              <a:t>J. Wang, N. </a:t>
            </a:r>
            <a:r>
              <a:rPr lang="en-GB" altLang="en-GB" sz="1000" dirty="0" err="1" smtClean="0">
                <a:latin typeface="DejaVu Sans"/>
              </a:rPr>
              <a:t>Ntarmos</a:t>
            </a:r>
            <a:r>
              <a:rPr lang="en-GB" altLang="en-GB" sz="1000" dirty="0" smtClean="0">
                <a:latin typeface="DejaVu Sans"/>
              </a:rPr>
              <a:t>, and P. Triantafillou, “Towards a Subgraph/</a:t>
            </a:r>
            <a:r>
              <a:rPr lang="en-GB" altLang="en-GB" sz="1000" dirty="0" err="1" smtClean="0">
                <a:latin typeface="DejaVu Sans"/>
              </a:rPr>
              <a:t>Supergraph</a:t>
            </a:r>
            <a:r>
              <a:rPr lang="en-GB" altLang="en-GB" sz="1000" dirty="0" smtClean="0">
                <a:latin typeface="DejaVu Sans"/>
              </a:rPr>
              <a:t> Cached Query-Graph Index.” IEEE </a:t>
            </a:r>
            <a:r>
              <a:rPr lang="en-GB" altLang="en-GB" sz="1000" dirty="0" err="1" smtClean="0">
                <a:latin typeface="DejaVu Sans"/>
              </a:rPr>
              <a:t>BigData</a:t>
            </a:r>
            <a:r>
              <a:rPr lang="en-GB" altLang="en-GB" sz="1000" dirty="0" smtClean="0">
                <a:latin typeface="DejaVu Sans"/>
              </a:rPr>
              <a:t> 2015.</a:t>
            </a:r>
            <a:endParaRPr lang="en-US" altLang="en-GB" sz="1000" dirty="0" smtClean="0">
              <a:latin typeface="DejaVu Sans"/>
            </a:endParaRPr>
          </a:p>
          <a:p>
            <a:pPr algn="ctr" eaLnBrk="1" hangingPunct="1"/>
            <a:r>
              <a:rPr lang="en-US" altLang="en-GB" sz="1000" dirty="0" smtClean="0">
                <a:latin typeface="DejaVu Sans"/>
              </a:rPr>
              <a:t>J. Wang, N. </a:t>
            </a:r>
            <a:r>
              <a:rPr lang="en-US" altLang="en-GB" sz="1000" dirty="0" err="1" smtClean="0">
                <a:latin typeface="DejaVu Sans"/>
              </a:rPr>
              <a:t>Ntarmos</a:t>
            </a:r>
            <a:r>
              <a:rPr lang="en-US" altLang="en-GB" sz="1000" dirty="0" smtClean="0">
                <a:latin typeface="DejaVu Sans"/>
              </a:rPr>
              <a:t>, </a:t>
            </a:r>
            <a:r>
              <a:rPr lang="en-US" altLang="en-GB" sz="1000" dirty="0">
                <a:latin typeface="DejaVu Sans"/>
              </a:rPr>
              <a:t>and P. Triantafillou. </a:t>
            </a:r>
            <a:r>
              <a:rPr lang="en-US" altLang="en-GB" sz="1000" dirty="0" smtClean="0">
                <a:latin typeface="DejaVu Sans"/>
              </a:rPr>
              <a:t>“</a:t>
            </a:r>
            <a:r>
              <a:rPr lang="en-GB" altLang="en-GB" sz="1000" dirty="0" smtClean="0">
                <a:latin typeface="DejaVu Sans"/>
              </a:rPr>
              <a:t>Indexing Query Graphs to Speed Up Graph Query Processing</a:t>
            </a:r>
            <a:r>
              <a:rPr lang="en-US" altLang="en-GB" sz="1000" dirty="0" smtClean="0">
                <a:latin typeface="DejaVu Sans"/>
              </a:rPr>
              <a:t>.” EDBT 2016.</a:t>
            </a:r>
            <a:endParaRPr lang="en-US" altLang="en-GB" sz="1000" dirty="0">
              <a:latin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5513"/>
            <a:ext cx="9144000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线连接符 25"/>
          <p:cNvCxnSpPr/>
          <p:nvPr/>
        </p:nvCxnSpPr>
        <p:spPr>
          <a:xfrm>
            <a:off x="2700338" y="4287838"/>
            <a:ext cx="1655762" cy="0"/>
          </a:xfrm>
          <a:prstGeom prst="line">
            <a:avLst/>
          </a:prstGeom>
          <a:ln w="28575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/>
          <p:cNvCxnSpPr/>
          <p:nvPr/>
        </p:nvCxnSpPr>
        <p:spPr>
          <a:xfrm>
            <a:off x="4859338" y="3786188"/>
            <a:ext cx="1657350" cy="0"/>
          </a:xfrm>
          <a:prstGeom prst="line">
            <a:avLst/>
          </a:prstGeom>
          <a:ln w="28575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7"/>
          <p:cNvCxnSpPr/>
          <p:nvPr/>
        </p:nvCxnSpPr>
        <p:spPr>
          <a:xfrm>
            <a:off x="7019925" y="4575175"/>
            <a:ext cx="1655763" cy="0"/>
          </a:xfrm>
          <a:prstGeom prst="line">
            <a:avLst/>
          </a:prstGeom>
          <a:ln w="28575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20725" y="1690688"/>
            <a:ext cx="2384425" cy="5048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~</a:t>
            </a:r>
            <a:r>
              <a:rPr lang="zh-CN" altLang="en-US" dirty="0"/>
              <a:t> </a:t>
            </a:r>
            <a:r>
              <a:rPr lang="en-US" altLang="zh-CN" dirty="0"/>
              <a:t>1%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  <a:r>
              <a:rPr lang="zh-CN" altLang="en-US" dirty="0"/>
              <a:t> </a:t>
            </a:r>
            <a:r>
              <a:rPr lang="en-US" altLang="zh-CN" dirty="0"/>
              <a:t>increase</a:t>
            </a:r>
            <a:endParaRPr kumimoji="1" lang="zh-CN" altLang="en-US" dirty="0"/>
          </a:p>
        </p:txBody>
      </p:sp>
      <p:sp>
        <p:nvSpPr>
          <p:cNvPr id="30" name="云形标注 29"/>
          <p:cNvSpPr/>
          <p:nvPr/>
        </p:nvSpPr>
        <p:spPr>
          <a:xfrm>
            <a:off x="539750" y="908050"/>
            <a:ext cx="2447925" cy="758825"/>
          </a:xfrm>
          <a:prstGeom prst="cloudCallout">
            <a:avLst>
              <a:gd name="adj1" fmla="val 27584"/>
              <a:gd name="adj2" fmla="val 65521"/>
            </a:avLst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err="1">
                <a:solidFill>
                  <a:schemeClr val="bg1"/>
                </a:solidFill>
              </a:rPr>
              <a:t>iGQ</a:t>
            </a:r>
            <a:r>
              <a:rPr lang="en-US" altLang="zh-CN" sz="2000" b="1" dirty="0">
                <a:solidFill>
                  <a:schemeClr val="bg1"/>
                </a:solidFill>
              </a:rPr>
              <a:t> speedup</a:t>
            </a:r>
            <a:r>
              <a:rPr lang="zh-CN" altLang="en-US" sz="2000" b="1" dirty="0">
                <a:solidFill>
                  <a:schemeClr val="bg1"/>
                </a:solidFill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</a:rPr>
              <a:t>=</a:t>
            </a:r>
            <a:r>
              <a:rPr lang="zh-CN" altLang="en-US" sz="2000" b="1" dirty="0">
                <a:solidFill>
                  <a:schemeClr val="bg1"/>
                </a:solidFill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</a:rPr>
              <a:t>~2X</a:t>
            </a:r>
            <a:r>
              <a:rPr lang="zh-CN" altLang="en-US" sz="2000" b="1" dirty="0">
                <a:solidFill>
                  <a:schemeClr val="bg1"/>
                </a:solidFill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</a:rPr>
              <a:t>-</a:t>
            </a:r>
            <a:r>
              <a:rPr lang="zh-CN" altLang="en-US" sz="2000" b="1" dirty="0">
                <a:solidFill>
                  <a:schemeClr val="bg1"/>
                </a:solidFill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</a:rPr>
              <a:t>~40X</a:t>
            </a:r>
            <a:endParaRPr kumimoji="1"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867150" y="1708150"/>
            <a:ext cx="4568825" cy="5048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~</a:t>
            </a:r>
            <a:r>
              <a:rPr lang="zh-CN" altLang="en-US" dirty="0"/>
              <a:t> </a:t>
            </a:r>
            <a:r>
              <a:rPr lang="en-US" altLang="zh-CN" dirty="0"/>
              <a:t>100%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  <a:r>
              <a:rPr lang="zh-CN" altLang="en-US" dirty="0"/>
              <a:t> </a:t>
            </a:r>
            <a:r>
              <a:rPr lang="en-US" altLang="zh-CN" dirty="0"/>
              <a:t>increase</a:t>
            </a:r>
          </a:p>
        </p:txBody>
      </p:sp>
      <p:sp>
        <p:nvSpPr>
          <p:cNvPr id="32" name="云形标注 31"/>
          <p:cNvSpPr/>
          <p:nvPr/>
        </p:nvSpPr>
        <p:spPr>
          <a:xfrm>
            <a:off x="5267325" y="928688"/>
            <a:ext cx="2643188" cy="758825"/>
          </a:xfrm>
          <a:prstGeom prst="cloudCallout">
            <a:avLst>
              <a:gd name="adj1" fmla="val 27584"/>
              <a:gd name="adj2" fmla="val 65521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</a:rPr>
              <a:t>speedup</a:t>
            </a:r>
            <a:r>
              <a:rPr lang="zh-CN" altLang="en-US" sz="2000" b="1" dirty="0">
                <a:solidFill>
                  <a:schemeClr val="bg1"/>
                </a:solidFill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</a:rPr>
              <a:t>&lt;</a:t>
            </a:r>
            <a:r>
              <a:rPr lang="zh-CN" altLang="en-US" sz="2000" b="1" dirty="0">
                <a:solidFill>
                  <a:schemeClr val="bg1"/>
                </a:solidFill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</a:rPr>
              <a:t>1.1</a:t>
            </a:r>
            <a:endParaRPr kumimoji="1"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16238" y="6300788"/>
            <a:ext cx="3311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Index </a:t>
            </a:r>
            <a:r>
              <a:rPr lang="en-US" altLang="en-US" dirty="0"/>
              <a:t>Size</a:t>
            </a:r>
            <a:endParaRPr lang="en-GB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19250" y="5589588"/>
            <a:ext cx="576263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601788" y="5065713"/>
            <a:ext cx="655637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021" name="标题 1"/>
          <p:cNvSpPr txBox="1">
            <a:spLocks/>
          </p:cNvSpPr>
          <p:nvPr/>
        </p:nvSpPr>
        <p:spPr bwMode="auto">
          <a:xfrm>
            <a:off x="501650" y="293688"/>
            <a:ext cx="826611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GB" altLang="en-US" sz="3600" dirty="0" smtClean="0">
                <a:latin typeface="DejaVu Sans"/>
                <a:ea typeface="SimSun" panose="02010600030101010101" pitchFamily="2" charset="-122"/>
              </a:rPr>
              <a:t>Performance Results</a:t>
            </a:r>
            <a:endParaRPr kumimoji="1" lang="en-US" altLang="zh-CN" sz="3600" b="1" i="1" dirty="0">
              <a:latin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15" grpId="0"/>
      <p:bldP spid="12" grpId="0" animBg="1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- Τίτλος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(Graph) Database Systems Research @ Huawei ERC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GB" sz="4000" dirty="0" smtClean="0"/>
              <a:t>Graph Database Lab @ </a:t>
            </a:r>
            <a:r>
              <a:rPr lang="en-GB" sz="4000" dirty="0" smtClean="0"/>
              <a:t>Huawei ERC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090" y="2383708"/>
            <a:ext cx="4212000" cy="2923727"/>
          </a:xfrm>
          <a:noFill/>
          <a:ln w="44450" cap="rnd" cmpd="tri">
            <a:solidFill>
              <a:schemeClr val="tx2"/>
            </a:solidFill>
            <a:round/>
          </a:ln>
        </p:spPr>
        <p:txBody>
          <a:bodyPr/>
          <a:lstStyle/>
          <a:p>
            <a:pPr marL="0" indent="0" algn="ctr">
              <a:buNone/>
            </a:pPr>
            <a:r>
              <a:rPr lang="en-GB" sz="1575" b="1" u="sng" dirty="0">
                <a:solidFill>
                  <a:srgbClr val="B3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In-memory transactional graph databases</a:t>
            </a:r>
          </a:p>
          <a:p>
            <a:pPr marL="0" indent="0">
              <a:buNone/>
            </a:pPr>
            <a:endParaRPr lang="en-GB" sz="3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Concurrent data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structures and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parallel algorithms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for multi-core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multi-socket parallelism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Graph-native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in-memory transactional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Hardware accelerated ingestion + processing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27715" y="2383708"/>
            <a:ext cx="4212000" cy="2923727"/>
          </a:xfrm>
          <a:prstGeom prst="rect">
            <a:avLst/>
          </a:prstGeom>
          <a:noFill/>
          <a:ln w="44450" cap="rnd" cmpd="tri" algn="ctr">
            <a:solidFill>
              <a:schemeClr val="tx2"/>
            </a:solidFill>
            <a:round/>
            <a:headEnd/>
            <a:tailEnd/>
          </a:ln>
        </p:spPr>
        <p:txBody>
          <a:bodyPr vert="horz" wrap="square" lIns="68551" tIns="34275" rIns="68551" bIns="34275" numCol="1" anchor="t" anchorCtr="0" compatLnSpc="1">
            <a:prstTxWarp prst="textNoShape">
              <a:avLst/>
            </a:prstTxWarp>
          </a:bodyPr>
          <a:lstStyle>
            <a:lvl1pPr marL="342652" indent="-3426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399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宋体" charset="-122"/>
              </a:defRPr>
            </a:lvl1pPr>
            <a:lvl2pPr marL="742411" indent="-2855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›"/>
              <a:defRPr sz="1999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宋体" charset="-122"/>
              </a:defRPr>
            </a:lvl2pPr>
            <a:lvl3pPr marL="1142170" indent="-228434" algn="l" rtl="0" eaLnBrk="0" fontAlgn="base" hangingPunct="0">
              <a:spcBef>
                <a:spcPct val="20000"/>
              </a:spcBef>
              <a:spcAft>
                <a:spcPct val="0"/>
              </a:spcAft>
              <a:buFont typeface="FrutigerNext LT Medium" pitchFamily="34" charset="0"/>
              <a:buChar char="»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宋体" charset="-122"/>
              </a:defRPr>
            </a:lvl3pPr>
            <a:lvl4pPr marL="1599040" indent="-22843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宋体" charset="-122"/>
              </a:defRPr>
            </a:lvl4pPr>
            <a:lvl5pPr marL="2055908" indent="-22843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~"/>
              <a:defRPr sz="16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宋体" charset="-122"/>
              </a:defRPr>
            </a:lvl5pPr>
            <a:lvl6pPr marL="2512777" indent="-22843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646" indent="-22843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514" indent="-22843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383" indent="-22843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575" u="sng" dirty="0">
                <a:solidFill>
                  <a:srgbClr val="B3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Distributed transactional graph databases</a:t>
            </a:r>
          </a:p>
          <a:p>
            <a:pPr marL="0" indent="0">
              <a:buNone/>
            </a:pPr>
            <a:endParaRPr lang="en-GB" sz="375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50" b="0" kern="0" dirty="0">
                <a:latin typeface="Arial" panose="020B0604020202020204" pitchFamily="34" charset="0"/>
                <a:cs typeface="Arial" panose="020B0604020202020204" pitchFamily="34" charset="0"/>
              </a:rPr>
              <a:t>Distributed transactional storage meets high performance distributed graph processing</a:t>
            </a:r>
          </a:p>
          <a:p>
            <a:r>
              <a:rPr lang="en-GB" sz="1350" b="0" kern="0" dirty="0">
                <a:latin typeface="Arial" panose="020B0604020202020204" pitchFamily="34" charset="0"/>
                <a:cs typeface="Arial" panose="020B0604020202020204" pitchFamily="34" charset="0"/>
              </a:rPr>
              <a:t>For both bare-metal (</a:t>
            </a:r>
            <a:r>
              <a:rPr lang="en-GB" sz="1350" b="0" kern="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GB" sz="1350" b="0" kern="0" dirty="0">
                <a:latin typeface="Arial" panose="020B0604020202020204" pitchFamily="34" charset="0"/>
                <a:cs typeface="Arial" panose="020B0604020202020204" pitchFamily="34" charset="0"/>
              </a:rPr>
              <a:t>performance, scalability and fault tolerance) and cloud-native (elasticity, automation, ease of use)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7091" y="1721880"/>
            <a:ext cx="8498383" cy="453653"/>
          </a:xfrm>
          <a:prstGeom prst="rect">
            <a:avLst/>
          </a:prstGeom>
          <a:noFill/>
          <a:ln w="44450" cap="rnd" algn="ctr">
            <a:solidFill>
              <a:schemeClr val="tx2"/>
            </a:solidFill>
            <a:round/>
            <a:headEnd/>
            <a:tailEnd/>
          </a:ln>
          <a:effectLst/>
        </p:spPr>
        <p:txBody>
          <a:bodyPr vert="horz" wrap="square" lIns="68551" tIns="34275" rIns="68551" bIns="34275" numCol="1" anchor="ctr" anchorCtr="1" compatLnSpc="1">
            <a:prstTxWarp prst="textNoShape">
              <a:avLst/>
            </a:prstTxWarp>
          </a:bodyPr>
          <a:lstStyle>
            <a:lvl1pPr marL="342652" indent="-3426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399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宋体" charset="-122"/>
              </a:defRPr>
            </a:lvl1pPr>
            <a:lvl2pPr marL="742411" indent="-2855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›"/>
              <a:defRPr sz="1999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宋体" charset="-122"/>
              </a:defRPr>
            </a:lvl2pPr>
            <a:lvl3pPr marL="1142170" indent="-228434" algn="l" rtl="0" eaLnBrk="0" fontAlgn="base" hangingPunct="0">
              <a:spcBef>
                <a:spcPct val="20000"/>
              </a:spcBef>
              <a:spcAft>
                <a:spcPct val="0"/>
              </a:spcAft>
              <a:buFont typeface="FrutigerNext LT Medium" pitchFamily="34" charset="0"/>
              <a:buChar char="»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宋体" charset="-122"/>
              </a:defRPr>
            </a:lvl3pPr>
            <a:lvl4pPr marL="1599040" indent="-22843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宋体" charset="-122"/>
              </a:defRPr>
            </a:lvl4pPr>
            <a:lvl5pPr marL="2055908" indent="-22843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~"/>
              <a:defRPr sz="16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宋体" charset="-122"/>
              </a:defRPr>
            </a:lvl5pPr>
            <a:lvl6pPr marL="2512777" indent="-22843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646" indent="-22843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514" indent="-22843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383" indent="-22843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5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the Next Generation of Graph Database Management Systems</a:t>
            </a:r>
            <a:endParaRPr lang="en-GB" sz="195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209614" y="3977783"/>
            <a:ext cx="2426952" cy="1189242"/>
            <a:chOff x="502608" y="1218797"/>
            <a:chExt cx="3364801" cy="164880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1" name="Group 30"/>
            <p:cNvGrpSpPr/>
            <p:nvPr/>
          </p:nvGrpSpPr>
          <p:grpSpPr>
            <a:xfrm>
              <a:off x="1247785" y="1376734"/>
              <a:ext cx="1853744" cy="1307473"/>
              <a:chOff x="1208456" y="1652037"/>
              <a:chExt cx="3048992" cy="2150499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669" y="1669931"/>
                <a:ext cx="802107" cy="802107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23" t="8187" r="6272" b="73567"/>
              <a:stretch/>
            </p:blipFill>
            <p:spPr>
              <a:xfrm rot="16200000">
                <a:off x="885763" y="1974730"/>
                <a:ext cx="837891" cy="19250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669" y="2982538"/>
                <a:ext cx="802107" cy="802107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5129" y="1673939"/>
                <a:ext cx="802107" cy="802107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5129" y="2982538"/>
                <a:ext cx="802107" cy="80210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23" t="8187" r="6272" b="73567"/>
              <a:stretch/>
            </p:blipFill>
            <p:spPr>
              <a:xfrm rot="16200000">
                <a:off x="885763" y="3287338"/>
                <a:ext cx="837891" cy="19250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23" t="8187" r="6272" b="73567"/>
              <a:stretch/>
            </p:blipFill>
            <p:spPr>
              <a:xfrm rot="5400000">
                <a:off x="3742250" y="1974730"/>
                <a:ext cx="837891" cy="19250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23" t="8187" r="6272" b="73567"/>
              <a:stretch/>
            </p:blipFill>
            <p:spPr>
              <a:xfrm rot="5400000">
                <a:off x="3742250" y="3287338"/>
                <a:ext cx="837891" cy="192505"/>
              </a:xfrm>
              <a:prstGeom prst="rect">
                <a:avLst/>
              </a:prstGeom>
            </p:spPr>
          </p:pic>
          <p:cxnSp>
            <p:nvCxnSpPr>
              <p:cNvPr id="44" name="Straight Arrow Connector 43"/>
              <p:cNvCxnSpPr>
                <a:stCxn id="37" idx="2"/>
                <a:endCxn id="36" idx="1"/>
              </p:cNvCxnSpPr>
              <p:nvPr/>
            </p:nvCxnSpPr>
            <p:spPr bwMode="auto">
              <a:xfrm>
                <a:off x="1400961" y="2070982"/>
                <a:ext cx="287709" cy="2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stealth"/>
                <a:tailEnd type="stealth"/>
              </a:ln>
              <a:effectLst/>
            </p:spPr>
          </p:cxnSp>
          <p:cxnSp>
            <p:nvCxnSpPr>
              <p:cNvPr id="45" name="Straight Arrow Connector 44"/>
              <p:cNvCxnSpPr>
                <a:stCxn id="41" idx="2"/>
                <a:endCxn id="38" idx="1"/>
              </p:cNvCxnSpPr>
              <p:nvPr/>
            </p:nvCxnSpPr>
            <p:spPr bwMode="auto">
              <a:xfrm>
                <a:off x="1400961" y="3383590"/>
                <a:ext cx="287708" cy="2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stealth"/>
                <a:tailEnd type="stealth"/>
              </a:ln>
              <a:effectLst/>
            </p:spPr>
          </p:cxnSp>
          <p:cxnSp>
            <p:nvCxnSpPr>
              <p:cNvPr id="46" name="Straight Arrow Connector 45"/>
              <p:cNvCxnSpPr>
                <a:stCxn id="39" idx="3"/>
                <a:endCxn id="42" idx="2"/>
              </p:cNvCxnSpPr>
              <p:nvPr/>
            </p:nvCxnSpPr>
            <p:spPr bwMode="auto">
              <a:xfrm flipV="1">
                <a:off x="3777236" y="2070983"/>
                <a:ext cx="287707" cy="401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stealth"/>
                <a:tailEnd type="stealth"/>
              </a:ln>
              <a:effectLst/>
            </p:spPr>
          </p:cxnSp>
          <p:cxnSp>
            <p:nvCxnSpPr>
              <p:cNvPr id="47" name="Straight Arrow Connector 46"/>
              <p:cNvCxnSpPr>
                <a:stCxn id="40" idx="3"/>
                <a:endCxn id="43" idx="2"/>
              </p:cNvCxnSpPr>
              <p:nvPr/>
            </p:nvCxnSpPr>
            <p:spPr bwMode="auto">
              <a:xfrm flipV="1">
                <a:off x="3777236" y="3383591"/>
                <a:ext cx="287707" cy="1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stealth"/>
                <a:tailEnd type="stealth"/>
              </a:ln>
              <a:effectLst/>
            </p:spPr>
          </p:cxnSp>
          <p:cxnSp>
            <p:nvCxnSpPr>
              <p:cNvPr id="48" name="Straight Arrow Connector 47"/>
              <p:cNvCxnSpPr/>
              <p:nvPr/>
            </p:nvCxnSpPr>
            <p:spPr bwMode="auto">
              <a:xfrm>
                <a:off x="2368377" y="2304995"/>
                <a:ext cx="738203" cy="791866"/>
              </a:xfrm>
              <a:prstGeom prst="straightConnector1">
                <a:avLst/>
              </a:prstGeom>
              <a:noFill/>
              <a:ln w="44450" cap="flat" cmpd="dbl" algn="ctr">
                <a:solidFill>
                  <a:schemeClr val="accent1"/>
                </a:solidFill>
                <a:prstDash val="solid"/>
                <a:round/>
                <a:headEnd type="stealth"/>
                <a:tailEnd type="stealth"/>
              </a:ln>
              <a:effectLst/>
            </p:spPr>
          </p:cxnSp>
          <p:cxnSp>
            <p:nvCxnSpPr>
              <p:cNvPr id="49" name="Straight Arrow Connector 48"/>
              <p:cNvCxnSpPr/>
              <p:nvPr/>
            </p:nvCxnSpPr>
            <p:spPr bwMode="auto">
              <a:xfrm flipH="1">
                <a:off x="2359326" y="2308377"/>
                <a:ext cx="737836" cy="788484"/>
              </a:xfrm>
              <a:prstGeom prst="straightConnector1">
                <a:avLst/>
              </a:prstGeom>
              <a:noFill/>
              <a:ln w="44450" cap="flat" cmpd="dbl" algn="ctr">
                <a:solidFill>
                  <a:schemeClr val="accent1"/>
                </a:solidFill>
                <a:prstDash val="solid"/>
                <a:round/>
                <a:headEnd type="stealth"/>
                <a:tailEnd type="stealth"/>
              </a:ln>
              <a:effectLst/>
            </p:spPr>
          </p:cxnSp>
          <p:cxnSp>
            <p:nvCxnSpPr>
              <p:cNvPr id="50" name="Straight Arrow Connector 49"/>
              <p:cNvCxnSpPr>
                <a:stCxn id="36" idx="3"/>
                <a:endCxn id="39" idx="1"/>
              </p:cNvCxnSpPr>
              <p:nvPr/>
            </p:nvCxnSpPr>
            <p:spPr bwMode="auto">
              <a:xfrm>
                <a:off x="2490777" y="2070984"/>
                <a:ext cx="484352" cy="4009"/>
              </a:xfrm>
              <a:prstGeom prst="straightConnector1">
                <a:avLst/>
              </a:prstGeom>
              <a:noFill/>
              <a:ln w="44450" cap="flat" cmpd="dbl" algn="ctr">
                <a:solidFill>
                  <a:schemeClr val="accent1"/>
                </a:solidFill>
                <a:prstDash val="solid"/>
                <a:round/>
                <a:headEnd type="stealth"/>
                <a:tailEnd type="stealth"/>
              </a:ln>
              <a:effectLst/>
            </p:spPr>
          </p:cxnSp>
          <p:cxnSp>
            <p:nvCxnSpPr>
              <p:cNvPr id="51" name="Straight Arrow Connector 50"/>
              <p:cNvCxnSpPr>
                <a:stCxn id="38" idx="3"/>
                <a:endCxn id="40" idx="1"/>
              </p:cNvCxnSpPr>
              <p:nvPr/>
            </p:nvCxnSpPr>
            <p:spPr bwMode="auto">
              <a:xfrm>
                <a:off x="2490776" y="3383592"/>
                <a:ext cx="484353" cy="0"/>
              </a:xfrm>
              <a:prstGeom prst="straightConnector1">
                <a:avLst/>
              </a:prstGeom>
              <a:noFill/>
              <a:ln w="44450" cap="flat" cmpd="dbl" algn="ctr">
                <a:solidFill>
                  <a:schemeClr val="accent1"/>
                </a:solidFill>
                <a:prstDash val="solid"/>
                <a:round/>
                <a:headEnd type="stealth"/>
                <a:tailEnd type="stealth"/>
              </a:ln>
              <a:effectLst/>
            </p:spPr>
          </p:cxnSp>
          <p:cxnSp>
            <p:nvCxnSpPr>
              <p:cNvPr id="52" name="Straight Arrow Connector 51"/>
              <p:cNvCxnSpPr>
                <a:stCxn id="40" idx="0"/>
                <a:endCxn id="39" idx="2"/>
              </p:cNvCxnSpPr>
              <p:nvPr/>
            </p:nvCxnSpPr>
            <p:spPr bwMode="auto">
              <a:xfrm flipV="1">
                <a:off x="3376183" y="2476046"/>
                <a:ext cx="0" cy="506492"/>
              </a:xfrm>
              <a:prstGeom prst="straightConnector1">
                <a:avLst/>
              </a:prstGeom>
              <a:noFill/>
              <a:ln w="44450" cap="flat" cmpd="dbl" algn="ctr">
                <a:solidFill>
                  <a:schemeClr val="accent1"/>
                </a:solidFill>
                <a:prstDash val="solid"/>
                <a:round/>
                <a:headEnd type="stealth"/>
                <a:tailEnd type="stealth"/>
              </a:ln>
              <a:effectLst/>
            </p:spPr>
          </p:cxnSp>
          <p:cxnSp>
            <p:nvCxnSpPr>
              <p:cNvPr id="53" name="Straight Arrow Connector 52"/>
              <p:cNvCxnSpPr>
                <a:stCxn id="38" idx="0"/>
                <a:endCxn id="36" idx="2"/>
              </p:cNvCxnSpPr>
              <p:nvPr/>
            </p:nvCxnSpPr>
            <p:spPr bwMode="auto">
              <a:xfrm flipV="1">
                <a:off x="2089723" y="2472037"/>
                <a:ext cx="1" cy="510501"/>
              </a:xfrm>
              <a:prstGeom prst="straightConnector1">
                <a:avLst/>
              </a:prstGeom>
              <a:noFill/>
              <a:ln w="44450" cap="flat" cmpd="dbl" algn="ctr">
                <a:solidFill>
                  <a:schemeClr val="accent1"/>
                </a:solidFill>
                <a:prstDash val="solid"/>
                <a:round/>
                <a:headEnd type="stealth"/>
                <a:tailEnd type="stealth"/>
              </a:ln>
              <a:effectLst/>
            </p:spPr>
          </p:cxn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3009" y="1219695"/>
              <a:ext cx="824400" cy="8244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648" y="2043199"/>
              <a:ext cx="824400" cy="82440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71" y="1218797"/>
              <a:ext cx="825298" cy="82529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08" y="2017294"/>
              <a:ext cx="824400" cy="824400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5543907" y="3876296"/>
            <a:ext cx="2379615" cy="1392217"/>
            <a:chOff x="6015072" y="2120170"/>
            <a:chExt cx="5306316" cy="31045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0902" y="2415013"/>
              <a:ext cx="5096903" cy="2809668"/>
            </a:xfrm>
            <a:prstGeom prst="rect">
              <a:avLst/>
            </a:prstGeom>
          </p:spPr>
        </p:pic>
        <p:sp>
          <p:nvSpPr>
            <p:cNvPr id="56" name="Cloud 55"/>
            <p:cNvSpPr/>
            <p:nvPr/>
          </p:nvSpPr>
          <p:spPr bwMode="auto">
            <a:xfrm rot="11294564">
              <a:off x="6015072" y="2120170"/>
              <a:ext cx="5306316" cy="3098318"/>
            </a:xfrm>
            <a:prstGeom prst="cloud">
              <a:avLst/>
            </a:prstGeom>
            <a:solidFill>
              <a:schemeClr val="tx2">
                <a:lumMod val="20000"/>
                <a:lumOff val="80000"/>
                <a:alpha val="42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1" hangingPunct="1">
                <a:buClr>
                  <a:srgbClr val="CC9900"/>
                </a:buClr>
                <a:buFont typeface="Wingdings" pitchFamily="2" charset="2"/>
                <a:buChar char="n"/>
              </a:pPr>
              <a:endParaRPr lang="en-GB" sz="1350" b="1">
                <a:latin typeface="Arial" charset="0"/>
                <a:ea typeface="SimSun" pitchFamily="2" charset="-122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41" y="3230819"/>
              <a:ext cx="557489" cy="557489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77" y="3823498"/>
              <a:ext cx="557489" cy="557489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115" y="2841694"/>
              <a:ext cx="557489" cy="557489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7466" y="2808980"/>
              <a:ext cx="557489" cy="557489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9780" y="2673330"/>
              <a:ext cx="557489" cy="557489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3435" y="2928481"/>
              <a:ext cx="557489" cy="557489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0383" y="3366469"/>
              <a:ext cx="557489" cy="557489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016" y="3492422"/>
              <a:ext cx="557489" cy="557489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103" y="4315549"/>
              <a:ext cx="557489" cy="557489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872" y="4137607"/>
              <a:ext cx="557489" cy="557489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5289" y="4315656"/>
              <a:ext cx="557489" cy="557489"/>
            </a:xfrm>
            <a:prstGeom prst="rect">
              <a:avLst/>
            </a:prstGeom>
          </p:spPr>
        </p:pic>
        <p:cxnSp>
          <p:nvCxnSpPr>
            <p:cNvPr id="68" name="Curved Connector 67"/>
            <p:cNvCxnSpPr>
              <a:stCxn id="57" idx="0"/>
              <a:endCxn id="59" idx="1"/>
            </p:cNvCxnSpPr>
            <p:nvPr/>
          </p:nvCxnSpPr>
          <p:spPr bwMode="auto">
            <a:xfrm rot="5400000" flipH="1" flipV="1">
              <a:off x="7091860" y="2967565"/>
              <a:ext cx="110380" cy="416129"/>
            </a:xfrm>
            <a:prstGeom prst="curvedConnector2">
              <a:avLst/>
            </a:prstGeom>
            <a:noFill/>
            <a:ln w="19050" cap="flat" cmpd="sng" algn="ctr">
              <a:solidFill>
                <a:schemeClr val="accent2"/>
              </a:solidFill>
              <a:prstDash val="sysDot"/>
              <a:round/>
              <a:headEnd type="triangle"/>
              <a:tailEnd type="triangle"/>
            </a:ln>
            <a:effectLst/>
          </p:spPr>
        </p:cxnSp>
        <p:cxnSp>
          <p:nvCxnSpPr>
            <p:cNvPr id="69" name="Curved Connector 68"/>
            <p:cNvCxnSpPr>
              <a:stCxn id="58" idx="0"/>
              <a:endCxn id="59" idx="2"/>
            </p:cNvCxnSpPr>
            <p:nvPr/>
          </p:nvCxnSpPr>
          <p:spPr bwMode="auto">
            <a:xfrm rot="16200000" flipV="1">
              <a:off x="7539134" y="3493910"/>
              <a:ext cx="424315" cy="234862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accent2"/>
              </a:solidFill>
              <a:prstDash val="sysDot"/>
              <a:round/>
              <a:headEnd type="triangle"/>
              <a:tailEnd type="triangle"/>
            </a:ln>
            <a:effectLst/>
          </p:spPr>
        </p:cxnSp>
        <p:cxnSp>
          <p:nvCxnSpPr>
            <p:cNvPr id="70" name="Curved Connector 69"/>
            <p:cNvCxnSpPr>
              <a:stCxn id="58" idx="1"/>
              <a:endCxn id="57" idx="3"/>
            </p:cNvCxnSpPr>
            <p:nvPr/>
          </p:nvCxnSpPr>
          <p:spPr bwMode="auto">
            <a:xfrm rot="10800000">
              <a:off x="7217731" y="3509565"/>
              <a:ext cx="372247" cy="592679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accent2"/>
              </a:solidFill>
              <a:prstDash val="sysDot"/>
              <a:round/>
              <a:headEnd type="triangle"/>
              <a:tailEnd type="triangle"/>
            </a:ln>
            <a:effectLst/>
          </p:spPr>
        </p:cxnSp>
        <p:cxnSp>
          <p:nvCxnSpPr>
            <p:cNvPr id="71" name="Curved Connector 70"/>
            <p:cNvCxnSpPr>
              <a:stCxn id="67" idx="0"/>
              <a:endCxn id="58" idx="1"/>
            </p:cNvCxnSpPr>
            <p:nvPr/>
          </p:nvCxnSpPr>
          <p:spPr bwMode="auto">
            <a:xfrm rot="5400000" flipH="1" flipV="1">
              <a:off x="7370299" y="4095979"/>
              <a:ext cx="213413" cy="225943"/>
            </a:xfrm>
            <a:prstGeom prst="curvedConnector2">
              <a:avLst/>
            </a:prstGeom>
            <a:noFill/>
            <a:ln w="19050" cap="flat" cmpd="sng" algn="ctr">
              <a:solidFill>
                <a:schemeClr val="accent2"/>
              </a:solidFill>
              <a:prstDash val="sysDot"/>
              <a:round/>
              <a:headEnd type="triangle"/>
              <a:tailEnd type="triangle"/>
            </a:ln>
            <a:effectLst/>
          </p:spPr>
        </p:cxnSp>
        <p:cxnSp>
          <p:nvCxnSpPr>
            <p:cNvPr id="72" name="Curved Connector 71"/>
            <p:cNvCxnSpPr>
              <a:stCxn id="57" idx="2"/>
              <a:endCxn id="67" idx="1"/>
            </p:cNvCxnSpPr>
            <p:nvPr/>
          </p:nvCxnSpPr>
          <p:spPr bwMode="auto">
            <a:xfrm rot="16200000" flipH="1">
              <a:off x="6609091" y="4118202"/>
              <a:ext cx="806093" cy="146303"/>
            </a:xfrm>
            <a:prstGeom prst="curvedConnector2">
              <a:avLst/>
            </a:prstGeom>
            <a:noFill/>
            <a:ln w="19050" cap="flat" cmpd="sng" algn="ctr">
              <a:solidFill>
                <a:schemeClr val="accent2"/>
              </a:solidFill>
              <a:prstDash val="sysDot"/>
              <a:round/>
              <a:headEnd type="triangle"/>
              <a:tailEnd type="triangle"/>
            </a:ln>
            <a:effectLst/>
          </p:spPr>
        </p:cxnSp>
        <p:cxnSp>
          <p:nvCxnSpPr>
            <p:cNvPr id="73" name="Curved Connector 72"/>
            <p:cNvCxnSpPr>
              <a:stCxn id="60" idx="1"/>
            </p:cNvCxnSpPr>
            <p:nvPr/>
          </p:nvCxnSpPr>
          <p:spPr bwMode="auto">
            <a:xfrm rot="10800000" flipV="1">
              <a:off x="7818168" y="3087724"/>
              <a:ext cx="329299" cy="32713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accent2"/>
              </a:solidFill>
              <a:prstDash val="sysDot"/>
              <a:round/>
              <a:headEnd type="triangle"/>
              <a:tailEnd type="triangle"/>
            </a:ln>
            <a:effectLst/>
          </p:spPr>
        </p:cxnSp>
        <p:cxnSp>
          <p:nvCxnSpPr>
            <p:cNvPr id="74" name="Curved Connector 73"/>
            <p:cNvCxnSpPr>
              <a:stCxn id="60" idx="3"/>
              <a:endCxn id="63" idx="1"/>
            </p:cNvCxnSpPr>
            <p:nvPr/>
          </p:nvCxnSpPr>
          <p:spPr bwMode="auto">
            <a:xfrm>
              <a:off x="8704955" y="3087725"/>
              <a:ext cx="745428" cy="557489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accent2"/>
              </a:solidFill>
              <a:prstDash val="sysDot"/>
              <a:round/>
              <a:headEnd type="triangle"/>
              <a:tailEnd type="triangle"/>
            </a:ln>
            <a:effectLst/>
          </p:spPr>
        </p:cxnSp>
        <p:cxnSp>
          <p:nvCxnSpPr>
            <p:cNvPr id="75" name="Curved Connector 74"/>
            <p:cNvCxnSpPr>
              <a:stCxn id="60" idx="0"/>
              <a:endCxn id="61" idx="0"/>
            </p:cNvCxnSpPr>
            <p:nvPr/>
          </p:nvCxnSpPr>
          <p:spPr bwMode="auto">
            <a:xfrm rot="5400000" flipH="1" flipV="1">
              <a:off x="8764543" y="2334998"/>
              <a:ext cx="135650" cy="812314"/>
            </a:xfrm>
            <a:prstGeom prst="curvedConnector3">
              <a:avLst>
                <a:gd name="adj1" fmla="val 268522"/>
              </a:avLst>
            </a:prstGeom>
            <a:noFill/>
            <a:ln w="19050" cap="flat" cmpd="sng" algn="ctr">
              <a:solidFill>
                <a:schemeClr val="accent2"/>
              </a:solidFill>
              <a:prstDash val="sysDot"/>
              <a:round/>
              <a:headEnd type="triangle"/>
              <a:tailEnd type="triangle"/>
            </a:ln>
            <a:effectLst/>
          </p:spPr>
        </p:cxnSp>
        <p:cxnSp>
          <p:nvCxnSpPr>
            <p:cNvPr id="76" name="Curved Connector 75"/>
            <p:cNvCxnSpPr>
              <a:stCxn id="61" idx="3"/>
              <a:endCxn id="62" idx="0"/>
            </p:cNvCxnSpPr>
            <p:nvPr/>
          </p:nvCxnSpPr>
          <p:spPr bwMode="auto">
            <a:xfrm flipV="1">
              <a:off x="9517269" y="2928481"/>
              <a:ext cx="674911" cy="23594"/>
            </a:xfrm>
            <a:prstGeom prst="curvedConnector4">
              <a:avLst>
                <a:gd name="adj1" fmla="val 29349"/>
                <a:gd name="adj2" fmla="val 935971"/>
              </a:avLst>
            </a:prstGeom>
            <a:noFill/>
            <a:ln w="19050" cap="flat" cmpd="sng" algn="ctr">
              <a:solidFill>
                <a:schemeClr val="accent2"/>
              </a:solidFill>
              <a:prstDash val="sysDot"/>
              <a:round/>
              <a:headEnd type="triangle"/>
              <a:tailEnd type="triangle"/>
            </a:ln>
            <a:effectLst/>
          </p:spPr>
        </p:cxnSp>
        <p:cxnSp>
          <p:nvCxnSpPr>
            <p:cNvPr id="77" name="Curved Connector 76"/>
            <p:cNvCxnSpPr>
              <a:stCxn id="66" idx="0"/>
              <a:endCxn id="62" idx="3"/>
            </p:cNvCxnSpPr>
            <p:nvPr/>
          </p:nvCxnSpPr>
          <p:spPr bwMode="auto">
            <a:xfrm rot="5400000" flipH="1" flipV="1">
              <a:off x="9913580" y="3580264"/>
              <a:ext cx="930381" cy="184307"/>
            </a:xfrm>
            <a:prstGeom prst="curvedConnector4">
              <a:avLst>
                <a:gd name="adj1" fmla="val 35020"/>
                <a:gd name="adj2" fmla="val 224032"/>
              </a:avLst>
            </a:prstGeom>
            <a:noFill/>
            <a:ln w="19050" cap="flat" cmpd="sng" algn="ctr">
              <a:solidFill>
                <a:schemeClr val="accent2"/>
              </a:solidFill>
              <a:prstDash val="sysDot"/>
              <a:round/>
              <a:headEnd type="triangle"/>
              <a:tailEnd type="triangle"/>
            </a:ln>
            <a:effectLst/>
          </p:spPr>
        </p:cxnSp>
        <p:cxnSp>
          <p:nvCxnSpPr>
            <p:cNvPr id="78" name="Curved Connector 77"/>
            <p:cNvCxnSpPr>
              <a:stCxn id="66" idx="1"/>
              <a:endCxn id="63" idx="2"/>
            </p:cNvCxnSpPr>
            <p:nvPr/>
          </p:nvCxnSpPr>
          <p:spPr bwMode="auto">
            <a:xfrm rot="10800000">
              <a:off x="9729128" y="3923958"/>
              <a:ext cx="278744" cy="492394"/>
            </a:xfrm>
            <a:prstGeom prst="curvedConnector2">
              <a:avLst/>
            </a:prstGeom>
            <a:noFill/>
            <a:ln w="19050" cap="flat" cmpd="sng" algn="ctr">
              <a:solidFill>
                <a:schemeClr val="accent2"/>
              </a:solidFill>
              <a:prstDash val="sysDot"/>
              <a:round/>
              <a:headEnd type="triangle"/>
              <a:tailEnd type="triangle"/>
            </a:ln>
            <a:effectLst/>
          </p:spPr>
        </p:cxnSp>
        <p:cxnSp>
          <p:nvCxnSpPr>
            <p:cNvPr id="79" name="Curved Connector 78"/>
            <p:cNvCxnSpPr>
              <a:stCxn id="63" idx="3"/>
              <a:endCxn id="62" idx="2"/>
            </p:cNvCxnSpPr>
            <p:nvPr/>
          </p:nvCxnSpPr>
          <p:spPr bwMode="auto">
            <a:xfrm flipV="1">
              <a:off x="10007872" y="3485970"/>
              <a:ext cx="184308" cy="159244"/>
            </a:xfrm>
            <a:prstGeom prst="curvedConnector2">
              <a:avLst/>
            </a:prstGeom>
            <a:noFill/>
            <a:ln w="19050" cap="flat" cmpd="sng" algn="ctr">
              <a:solidFill>
                <a:schemeClr val="accent2"/>
              </a:solidFill>
              <a:prstDash val="sysDot"/>
              <a:round/>
              <a:headEnd type="triangle"/>
              <a:tailEnd type="triangle"/>
            </a:ln>
            <a:effectLst/>
          </p:spPr>
        </p:cxnSp>
        <p:cxnSp>
          <p:nvCxnSpPr>
            <p:cNvPr id="80" name="Curved Connector 79"/>
            <p:cNvCxnSpPr>
              <a:stCxn id="65" idx="3"/>
              <a:endCxn id="63" idx="1"/>
            </p:cNvCxnSpPr>
            <p:nvPr/>
          </p:nvCxnSpPr>
          <p:spPr bwMode="auto">
            <a:xfrm flipV="1">
              <a:off x="9124592" y="3645214"/>
              <a:ext cx="325791" cy="949080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accent2"/>
              </a:solidFill>
              <a:prstDash val="sysDot"/>
              <a:round/>
              <a:headEnd type="triangle"/>
              <a:tailEnd type="triangle"/>
            </a:ln>
            <a:effectLst/>
          </p:spPr>
        </p:cxnSp>
        <p:cxnSp>
          <p:nvCxnSpPr>
            <p:cNvPr id="81" name="Curved Connector 80"/>
            <p:cNvCxnSpPr>
              <a:stCxn id="65" idx="0"/>
              <a:endCxn id="64" idx="2"/>
            </p:cNvCxnSpPr>
            <p:nvPr/>
          </p:nvCxnSpPr>
          <p:spPr bwMode="auto">
            <a:xfrm rot="16200000" flipV="1">
              <a:off x="8625986" y="4095686"/>
              <a:ext cx="265638" cy="174087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accent2"/>
              </a:solidFill>
              <a:prstDash val="sysDot"/>
              <a:round/>
              <a:headEnd type="triangle"/>
              <a:tailEnd type="triangle"/>
            </a:ln>
            <a:effectLst/>
          </p:spPr>
        </p:cxnSp>
        <p:cxnSp>
          <p:nvCxnSpPr>
            <p:cNvPr id="82" name="Curved Connector 81"/>
            <p:cNvCxnSpPr>
              <a:stCxn id="65" idx="0"/>
              <a:endCxn id="61" idx="2"/>
            </p:cNvCxnSpPr>
            <p:nvPr/>
          </p:nvCxnSpPr>
          <p:spPr bwMode="auto">
            <a:xfrm rot="5400000" flipH="1" flipV="1">
              <a:off x="8499821" y="3576846"/>
              <a:ext cx="1084730" cy="392677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accent2"/>
              </a:solidFill>
              <a:prstDash val="sysDot"/>
              <a:round/>
              <a:headEnd type="triangle"/>
              <a:tailEnd type="triangle"/>
            </a:ln>
            <a:effectLst/>
          </p:spPr>
        </p:cxnSp>
        <p:cxnSp>
          <p:nvCxnSpPr>
            <p:cNvPr id="83" name="Curved Connector 82"/>
            <p:cNvCxnSpPr>
              <a:stCxn id="63" idx="0"/>
              <a:endCxn id="61" idx="2"/>
            </p:cNvCxnSpPr>
            <p:nvPr/>
          </p:nvCxnSpPr>
          <p:spPr bwMode="auto">
            <a:xfrm rot="16200000" flipV="1">
              <a:off x="9416002" y="3053342"/>
              <a:ext cx="135650" cy="490603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accent2"/>
              </a:solidFill>
              <a:prstDash val="sysDot"/>
              <a:round/>
              <a:headEnd type="triangle"/>
              <a:tailEnd type="triangle"/>
            </a:ln>
            <a:effectLst/>
          </p:spPr>
        </p:cxnSp>
        <p:cxnSp>
          <p:nvCxnSpPr>
            <p:cNvPr id="84" name="Curved Connector 83"/>
            <p:cNvCxnSpPr>
              <a:stCxn id="64" idx="1"/>
              <a:endCxn id="58" idx="3"/>
            </p:cNvCxnSpPr>
            <p:nvPr/>
          </p:nvCxnSpPr>
          <p:spPr bwMode="auto">
            <a:xfrm rot="10800000" flipV="1">
              <a:off x="8147466" y="3771167"/>
              <a:ext cx="245550" cy="331076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accent2"/>
              </a:solidFill>
              <a:prstDash val="sysDot"/>
              <a:round/>
              <a:headEnd type="triangle"/>
              <a:tailEnd type="triangle"/>
            </a:ln>
            <a:effectLst/>
          </p:spPr>
        </p:cxnSp>
        <p:cxnSp>
          <p:nvCxnSpPr>
            <p:cNvPr id="85" name="Curved Connector 84"/>
            <p:cNvCxnSpPr>
              <a:stCxn id="65" idx="1"/>
              <a:endCxn id="58" idx="3"/>
            </p:cNvCxnSpPr>
            <p:nvPr/>
          </p:nvCxnSpPr>
          <p:spPr bwMode="auto">
            <a:xfrm rot="10800000">
              <a:off x="8147467" y="4102244"/>
              <a:ext cx="419637" cy="492051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accent2"/>
              </a:solidFill>
              <a:prstDash val="sysDot"/>
              <a:round/>
              <a:headEnd type="triangle"/>
              <a:tailEnd type="triangle"/>
            </a:ln>
            <a:effectLst/>
          </p:spPr>
        </p:cxnSp>
        <p:cxnSp>
          <p:nvCxnSpPr>
            <p:cNvPr id="86" name="Curved Connector 85"/>
            <p:cNvCxnSpPr>
              <a:stCxn id="60" idx="2"/>
              <a:endCxn id="58" idx="0"/>
            </p:cNvCxnSpPr>
            <p:nvPr/>
          </p:nvCxnSpPr>
          <p:spPr bwMode="auto">
            <a:xfrm rot="5400000">
              <a:off x="7918953" y="3316239"/>
              <a:ext cx="457029" cy="557489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accent2"/>
              </a:solidFill>
              <a:prstDash val="sysDot"/>
              <a:round/>
              <a:headEnd type="triangle"/>
              <a:tailEnd type="triangle"/>
            </a:ln>
            <a:effectLst/>
          </p:spPr>
        </p:cxnSp>
        <p:cxnSp>
          <p:nvCxnSpPr>
            <p:cNvPr id="87" name="Curved Connector 86"/>
            <p:cNvCxnSpPr>
              <a:stCxn id="60" idx="0"/>
              <a:endCxn id="57" idx="0"/>
            </p:cNvCxnSpPr>
            <p:nvPr/>
          </p:nvCxnSpPr>
          <p:spPr bwMode="auto">
            <a:xfrm rot="16200000" flipH="1" flipV="1">
              <a:off x="7471679" y="2276286"/>
              <a:ext cx="421839" cy="1487225"/>
            </a:xfrm>
            <a:prstGeom prst="curvedConnector3">
              <a:avLst>
                <a:gd name="adj1" fmla="val -54191"/>
              </a:avLst>
            </a:prstGeom>
            <a:noFill/>
            <a:ln w="19050" cap="flat" cmpd="sng" algn="ctr">
              <a:solidFill>
                <a:schemeClr val="accent2"/>
              </a:solidFill>
              <a:prstDash val="sysDot"/>
              <a:round/>
              <a:headEnd type="triangle"/>
              <a:tailEnd type="triangle"/>
            </a:ln>
            <a:effectLst/>
          </p:spPr>
        </p:cxnSp>
        <p:cxnSp>
          <p:nvCxnSpPr>
            <p:cNvPr id="88" name="Curved Connector 87"/>
            <p:cNvCxnSpPr>
              <a:stCxn id="67" idx="3"/>
              <a:endCxn id="65" idx="1"/>
            </p:cNvCxnSpPr>
            <p:nvPr/>
          </p:nvCxnSpPr>
          <p:spPr bwMode="auto">
            <a:xfrm flipV="1">
              <a:off x="7642778" y="4594294"/>
              <a:ext cx="924325" cy="107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accent2"/>
              </a:solidFill>
              <a:prstDash val="sysDot"/>
              <a:round/>
              <a:headEnd type="triangle"/>
              <a:tailEnd type="triangle"/>
            </a:ln>
            <a:effectLst/>
          </p:spPr>
        </p:cxnSp>
        <p:cxnSp>
          <p:nvCxnSpPr>
            <p:cNvPr id="89" name="Curved Connector 88"/>
            <p:cNvCxnSpPr>
              <a:stCxn id="60" idx="2"/>
              <a:endCxn id="64" idx="0"/>
            </p:cNvCxnSpPr>
            <p:nvPr/>
          </p:nvCxnSpPr>
          <p:spPr bwMode="auto">
            <a:xfrm rot="16200000" flipH="1">
              <a:off x="8486010" y="3306670"/>
              <a:ext cx="125953" cy="245550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accent2"/>
              </a:solidFill>
              <a:prstDash val="sysDot"/>
              <a:round/>
              <a:headEnd type="triangle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761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Graph Database Challenges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In-memory graph DBs</a:t>
            </a:r>
          </a:p>
          <a:p>
            <a:pPr lvl="1">
              <a:lnSpc>
                <a:spcPct val="12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Need for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speed: High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inter+intra-query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) parallelism + NUMA/SIMD/CPU cache friendliness/…</a:t>
            </a:r>
          </a:p>
          <a:p>
            <a:pPr lvl="1">
              <a:lnSpc>
                <a:spcPct val="120000"/>
              </a:lnSpc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Minimal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memory footprint</a:t>
            </a:r>
          </a:p>
          <a:p>
            <a:pPr>
              <a:lnSpc>
                <a:spcPct val="12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ACID transactional guarantees</a:t>
            </a:r>
          </a:p>
          <a:p>
            <a:pPr lvl="1">
              <a:lnSpc>
                <a:spcPct val="12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Revisiting fundamental trade-offs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HTAP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Convergence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transactional graph databases and graph processing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frameworks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6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Big Data hype!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62538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82"/>
          <a:stretch>
            <a:fillRect/>
          </a:stretch>
        </p:blipFill>
        <p:spPr bwMode="auto">
          <a:xfrm>
            <a:off x="2490788" y="1998663"/>
            <a:ext cx="1560512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4948238"/>
            <a:ext cx="1949450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60713"/>
            <a:ext cx="1639888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23938"/>
            <a:ext cx="1795463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069975"/>
            <a:ext cx="128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1579563"/>
            <a:ext cx="16033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63963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Graph Database Challenges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Graph databases on modern hardware</a:t>
            </a:r>
          </a:p>
          <a:p>
            <a:pPr lvl="1">
              <a:lnSpc>
                <a:spcPct val="120000"/>
              </a:lnSpc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NVM / RDMA / HTM / Hardware acceleration /…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Graph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databases on application-specific hardware</a:t>
            </a:r>
          </a:p>
          <a:p>
            <a:pPr lvl="1">
              <a:lnSpc>
                <a:spcPct val="120000"/>
              </a:lnSpc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Non-intel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CPUs</a:t>
            </a:r>
          </a:p>
          <a:p>
            <a:pPr lvl="1">
              <a:lnSpc>
                <a:spcPct val="120000"/>
              </a:lnSpc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memory model/execution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unit/ISA/cache characteristics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Graph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databases 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virtualised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hardware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Cloud-native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Elasticity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Transactionality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Graph Database Challenges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Efficient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graph queries over intermediate graph results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Active Semantic Caching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Query rewriting using (non-)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materialised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views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Graph-aware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query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optimisation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Structure+property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queries</a:t>
            </a:r>
          </a:p>
          <a:p>
            <a:pPr lvl="1">
              <a:lnSpc>
                <a:spcPct val="120000"/>
              </a:lnSpc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Graph+memory+hardware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topology-aware query processing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Worst-case optimal algorithms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Plan enumeration + cost estimation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Incremental query processing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Multi-query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optimisation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27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Graph Database Challenges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Distributed graph DBs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Graph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partitioning + consistency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Formal verification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processing +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optimisation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Query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GQL standardisation efforts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Domain and application-specific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extensions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In-database AI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Machine learning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Reasoning +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inference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AI-enabled database kernel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Cost/cardinality estimation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Approximate query processing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Data-driven query result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caching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9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219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68484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DejaVu Sans"/>
              </a:rPr>
              <a:t>Enter Hadoop and friends…</a:t>
            </a:r>
            <a:endParaRPr lang="en-US" altLang="en-US" smtClean="0">
              <a:latin typeface="DejaVu Sans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677863" y="6342063"/>
            <a:ext cx="7947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GB" sz="1200">
                <a:latin typeface="DejaVu Sans"/>
              </a:rPr>
              <a:t>Source: http://hortonworks.com/hdp/ </a:t>
            </a:r>
          </a:p>
        </p:txBody>
      </p:sp>
      <p:pic>
        <p:nvPicPr>
          <p:cNvPr id="18436" name="Content Placeholder 10" descr="hdp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11363"/>
            <a:ext cx="8229600" cy="3702050"/>
          </a:xfrm>
        </p:spPr>
      </p:pic>
    </p:spTree>
    <p:extLst>
      <p:ext uri="{BB962C8B-B14F-4D97-AF65-F5344CB8AC3E}">
        <p14:creationId xmlns:p14="http://schemas.microsoft.com/office/powerpoint/2010/main" val="2713673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 and back again…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“Big data tools” very useful</a:t>
            </a:r>
          </a:p>
          <a:p>
            <a:pPr lvl="1"/>
            <a:r>
              <a:rPr lang="en-GB" dirty="0" smtClean="0"/>
              <a:t>Fault tolerant + scalable processing of tasks requiring </a:t>
            </a:r>
            <a:br>
              <a:rPr lang="en-GB" dirty="0" smtClean="0"/>
            </a:br>
            <a:r>
              <a:rPr lang="en-GB" dirty="0" smtClean="0"/>
              <a:t>(semi-)complete scans</a:t>
            </a:r>
          </a:p>
          <a:p>
            <a:pPr lvl="1"/>
            <a:r>
              <a:rPr lang="en-GB" dirty="0" smtClean="0"/>
              <a:t>Fault tolerant + scalable storage “for free”</a:t>
            </a:r>
          </a:p>
          <a:p>
            <a:r>
              <a:rPr lang="en-GB" dirty="0" smtClean="0"/>
              <a:t>But come with design decisions that can </a:t>
            </a:r>
            <a:r>
              <a:rPr lang="en-GB" dirty="0" smtClean="0">
                <a:solidFill>
                  <a:srgbClr val="B34040"/>
                </a:solidFill>
              </a:rPr>
              <a:t>hurt</a:t>
            </a:r>
            <a:r>
              <a:rPr lang="en-GB" dirty="0" smtClean="0"/>
              <a:t> performance</a:t>
            </a:r>
          </a:p>
          <a:p>
            <a:pPr lvl="1"/>
            <a:r>
              <a:rPr lang="en-GB" dirty="0" smtClean="0"/>
              <a:t>Fairly rigid </a:t>
            </a:r>
            <a:r>
              <a:rPr lang="en-GB" dirty="0" smtClean="0">
                <a:solidFill>
                  <a:srgbClr val="B34040"/>
                </a:solidFill>
              </a:rPr>
              <a:t>map-reduce </a:t>
            </a:r>
            <a:r>
              <a:rPr lang="en-GB" dirty="0">
                <a:solidFill>
                  <a:srgbClr val="B34040"/>
                </a:solidFill>
              </a:rPr>
              <a:t>style computation</a:t>
            </a:r>
          </a:p>
          <a:p>
            <a:pPr lvl="1"/>
            <a:r>
              <a:rPr lang="en-GB" dirty="0" smtClean="0">
                <a:solidFill>
                  <a:srgbClr val="B34040"/>
                </a:solidFill>
              </a:rPr>
              <a:t>Large units of storage</a:t>
            </a:r>
            <a:r>
              <a:rPr lang="en-GB" dirty="0" smtClean="0"/>
              <a:t> to improve throughput</a:t>
            </a:r>
          </a:p>
          <a:p>
            <a:pPr lvl="1"/>
            <a:r>
              <a:rPr lang="en-GB" dirty="0"/>
              <a:t>Optimised for </a:t>
            </a:r>
            <a:r>
              <a:rPr lang="en-GB" dirty="0">
                <a:solidFill>
                  <a:srgbClr val="B34040"/>
                </a:solidFill>
              </a:rPr>
              <a:t>scan-everything </a:t>
            </a:r>
            <a:r>
              <a:rPr lang="en-GB" dirty="0" smtClean="0"/>
              <a:t>tasks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B34040"/>
                </a:solidFill>
                <a:sym typeface="Wingdings" panose="05000000000000000000" pitchFamily="2" charset="2"/>
              </a:rPr>
              <a:t> Highly selective tasks suffer</a:t>
            </a:r>
            <a:endParaRPr lang="en-GB" b="1" dirty="0" smtClean="0">
              <a:solidFill>
                <a:srgbClr val="B3404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Solution: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Distributed index building + storage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Coordinator-based query processing</a:t>
            </a:r>
          </a:p>
        </p:txBody>
      </p:sp>
    </p:spTree>
    <p:extLst>
      <p:ext uri="{BB962C8B-B14F-4D97-AF65-F5344CB8AC3E}">
        <p14:creationId xmlns:p14="http://schemas.microsoft.com/office/powerpoint/2010/main" val="116686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" y="890587"/>
            <a:ext cx="7610475" cy="507682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20574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GB" sz="4000" dirty="0" smtClean="0"/>
              <a:t>Part I: Needle in a (big data) haystack</a:t>
            </a:r>
            <a:br>
              <a:rPr lang="en-GB" sz="4000" dirty="0" smtClean="0"/>
            </a:br>
            <a:endParaRPr lang="en-GB" sz="4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0" y="3505200"/>
            <a:ext cx="3048000" cy="0"/>
          </a:xfrm>
          <a:prstGeom prst="line">
            <a:avLst/>
          </a:prstGeom>
          <a:ln w="4445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7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Needle </a:t>
            </a:r>
            <a:r>
              <a:rPr lang="en-US" altLang="en-US" dirty="0" smtClean="0"/>
              <a:t>in a haystack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092200" y="1871663"/>
          <a:ext cx="6699250" cy="434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5708650" y="2954338"/>
            <a:ext cx="614363" cy="414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67300" y="2584450"/>
            <a:ext cx="963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Big Data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91350" y="5192712"/>
            <a:ext cx="149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/>
              <a:t>Relevant Data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642100" y="5029200"/>
            <a:ext cx="428625" cy="3651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72175" y="3838575"/>
            <a:ext cx="0" cy="14033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24563" y="4167188"/>
            <a:ext cx="111139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6600"/>
                </a:solidFill>
              </a:rPr>
              <a:t>Trash </a:t>
            </a:r>
            <a:r>
              <a:rPr lang="en-US" dirty="0" smtClean="0">
                <a:solidFill>
                  <a:srgbClr val="FF6600"/>
                </a:solidFill>
              </a:rPr>
              <a:t>Gap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7" grpId="0"/>
      <p:bldP spid="10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3912</TotalTime>
  <Words>2515</Words>
  <Application>Microsoft Office PowerPoint</Application>
  <PresentationFormat>On-screen Show (4:3)</PresentationFormat>
  <Paragraphs>934</Paragraphs>
  <Slides>53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DejaVu Sans</vt:lpstr>
      <vt:lpstr>Geneva</vt:lpstr>
      <vt:lpstr>Helvetica Light</vt:lpstr>
      <vt:lpstr>Microsoft YaHei</vt:lpstr>
      <vt:lpstr>宋体</vt:lpstr>
      <vt:lpstr>宋体</vt:lpstr>
      <vt:lpstr>Arial</vt:lpstr>
      <vt:lpstr>Calibri</vt:lpstr>
      <vt:lpstr>Symbol</vt:lpstr>
      <vt:lpstr>Wingdings</vt:lpstr>
      <vt:lpstr>Θέμα του Office</vt:lpstr>
      <vt:lpstr> Efficient processing of complex highly selective queries over large datasets  There and back again</vt:lpstr>
      <vt:lpstr>PowerPoint Presentation</vt:lpstr>
      <vt:lpstr>Outline</vt:lpstr>
      <vt:lpstr>Ouroboros…</vt:lpstr>
      <vt:lpstr>Big Data hype!</vt:lpstr>
      <vt:lpstr>Enter Hadoop and friends…</vt:lpstr>
      <vt:lpstr>There and back again…</vt:lpstr>
      <vt:lpstr>Part I: Needle in a (big data) haystack </vt:lpstr>
      <vt:lpstr>Needle in a haystack</vt:lpstr>
      <vt:lpstr>Case study 1: Top-k Join Queries</vt:lpstr>
      <vt:lpstr>Top-k Join Queries</vt:lpstr>
      <vt:lpstr>Inverted Score List Top-k Join </vt:lpstr>
      <vt:lpstr>Not there yet…</vt:lpstr>
      <vt:lpstr>The BFHM structure </vt:lpstr>
      <vt:lpstr>BFHM example</vt:lpstr>
      <vt:lpstr>Result estimation using BFHMs</vt:lpstr>
      <vt:lpstr>Result estimation using BFHMs (cont.)</vt:lpstr>
      <vt:lpstr>Performance Results</vt:lpstr>
      <vt:lpstr>Case study 2: k-Nearest-Neighbours</vt:lpstr>
      <vt:lpstr>k-Nearest-Neighbours</vt:lpstr>
      <vt:lpstr>Typical Workflow</vt:lpstr>
      <vt:lpstr>Two-pronged Solution</vt:lpstr>
      <vt:lpstr>Performance Results</vt:lpstr>
      <vt:lpstr>What if…</vt:lpstr>
      <vt:lpstr>STOS: Probabilistic Space Transformation</vt:lpstr>
      <vt:lpstr>Performance Results</vt:lpstr>
      <vt:lpstr>But is this the way to go? </vt:lpstr>
      <vt:lpstr>Graphs are everywhere</vt:lpstr>
      <vt:lpstr>Graphs are hard</vt:lpstr>
      <vt:lpstr>Case study 3: Subgraph Matching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(Graph) Database Systems Research @ Huawei ERC</vt:lpstr>
      <vt:lpstr>Graph Database Lab @ Huawei ERC</vt:lpstr>
      <vt:lpstr>Graph Database Challenges</vt:lpstr>
      <vt:lpstr>Graph Database Challenges</vt:lpstr>
      <vt:lpstr>Graph Database Challenges</vt:lpstr>
      <vt:lpstr>Graph Database Challenges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NN</dc:creator>
  <cp:lastModifiedBy>Nikos Ntarmos</cp:lastModifiedBy>
  <cp:revision>181</cp:revision>
  <dcterms:created xsi:type="dcterms:W3CDTF">2014-09-24T20:08:48Z</dcterms:created>
  <dcterms:modified xsi:type="dcterms:W3CDTF">2021-02-25T15:26:33Z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1611651565</vt:lpwstr>
  </property>
</Properties>
</file>